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1"/>
  </p:sldMasterIdLst>
  <p:notesMasterIdLst>
    <p:notesMasterId r:id="rId33"/>
  </p:notesMasterIdLst>
  <p:sldIdLst>
    <p:sldId id="326" r:id="rId2"/>
    <p:sldId id="325" r:id="rId3"/>
    <p:sldId id="314" r:id="rId4"/>
    <p:sldId id="323" r:id="rId5"/>
    <p:sldId id="339" r:id="rId6"/>
    <p:sldId id="370" r:id="rId7"/>
    <p:sldId id="335" r:id="rId8"/>
    <p:sldId id="327" r:id="rId9"/>
    <p:sldId id="348" r:id="rId10"/>
    <p:sldId id="341" r:id="rId11"/>
    <p:sldId id="329" r:id="rId12"/>
    <p:sldId id="365" r:id="rId13"/>
    <p:sldId id="366" r:id="rId14"/>
    <p:sldId id="357" r:id="rId15"/>
    <p:sldId id="354" r:id="rId16"/>
    <p:sldId id="372" r:id="rId17"/>
    <p:sldId id="369" r:id="rId18"/>
    <p:sldId id="371" r:id="rId19"/>
    <p:sldId id="368" r:id="rId20"/>
    <p:sldId id="356" r:id="rId21"/>
    <p:sldId id="367" r:id="rId22"/>
    <p:sldId id="373" r:id="rId23"/>
    <p:sldId id="330" r:id="rId24"/>
    <p:sldId id="359" r:id="rId25"/>
    <p:sldId id="360" r:id="rId26"/>
    <p:sldId id="361" r:id="rId27"/>
    <p:sldId id="362" r:id="rId28"/>
    <p:sldId id="363" r:id="rId29"/>
    <p:sldId id="364" r:id="rId30"/>
    <p:sldId id="352" r:id="rId31"/>
    <p:sldId id="338" r:id="rId32"/>
  </p:sldIdLst>
  <p:sldSz cx="10691813" cy="7559675"/>
  <p:notesSz cx="6858000" cy="9144000"/>
  <p:embeddedFontLst>
    <p:embeddedFont>
      <p:font typeface="Bookman Old Style" panose="02050604050505020204" pitchFamily="18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함초롬바탕" panose="02030504000101010101" pitchFamily="18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A33"/>
    <a:srgbClr val="2A5082"/>
    <a:srgbClr val="20324C"/>
    <a:srgbClr val="18385E"/>
    <a:srgbClr val="1C4370"/>
    <a:srgbClr val="ADB9CA"/>
    <a:srgbClr val="16A1B3"/>
    <a:srgbClr val="0072BC"/>
    <a:srgbClr val="327AE2"/>
    <a:srgbClr val="718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2" autoAdjust="0"/>
    <p:restoredTop sz="95256" autoAdjust="0"/>
  </p:normalViewPr>
  <p:slideViewPr>
    <p:cSldViewPr snapToGrid="0" showGuides="1">
      <p:cViewPr varScale="1">
        <p:scale>
          <a:sx n="75" d="100"/>
          <a:sy n="75" d="100"/>
        </p:scale>
        <p:origin x="1339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발생건수(건)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 formatCode="#,##0">
                  <c:v>1826</c:v>
                </c:pt>
                <c:pt idx="1">
                  <c:v>859</c:v>
                </c:pt>
                <c:pt idx="2">
                  <c:v>1140</c:v>
                </c:pt>
                <c:pt idx="3">
                  <c:v>1365</c:v>
                </c:pt>
                <c:pt idx="4">
                  <c:v>1358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E-4A1F-8877-7E64132A7A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사망자수(명)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53</c:v>
                </c:pt>
                <c:pt idx="1">
                  <c:v>41</c:v>
                </c:pt>
                <c:pt idx="2">
                  <c:v>43</c:v>
                </c:pt>
                <c:pt idx="3">
                  <c:v>38</c:v>
                </c:pt>
                <c:pt idx="4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8E-4A1F-8877-7E64132A7A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480976287"/>
        <c:axId val="1365976863"/>
      </c:barChart>
      <c:catAx>
        <c:axId val="1480976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5976863"/>
        <c:crosses val="autoZero"/>
        <c:auto val="1"/>
        <c:lblAlgn val="ctr"/>
        <c:lblOffset val="100"/>
        <c:noMultiLvlLbl val="0"/>
      </c:catAx>
      <c:valAx>
        <c:axId val="136597686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0976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084402898844742"/>
          <c:y val="0.90439603655215095"/>
          <c:w val="0.59831169401270656"/>
          <c:h val="6.52324101408570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'[통합 문서1]Sheet1'!$B$2</c:f>
              <c:strCache>
                <c:ptCount val="1"/>
                <c:pt idx="0">
                  <c:v>친환경제설제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900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'[통합 문서1]Sheet1'!$A$3:$A$5</c:f>
              <c:strCache>
                <c:ptCount val="3"/>
                <c:pt idx="0">
                  <c:v>2017-2018</c:v>
                </c:pt>
                <c:pt idx="1">
                  <c:v>2018-2019</c:v>
                </c:pt>
                <c:pt idx="2">
                  <c:v>2019-2020</c:v>
                </c:pt>
              </c:strCache>
            </c:strRef>
          </c:cat>
          <c:val>
            <c:numRef>
              <c:f>'[통합 문서1]Sheet1'!$B$3:$B$5</c:f>
              <c:numCache>
                <c:formatCode>General</c:formatCode>
                <c:ptCount val="3"/>
                <c:pt idx="0">
                  <c:v>724</c:v>
                </c:pt>
                <c:pt idx="1">
                  <c:v>88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1-4501-9590-3621CC3B740A}"/>
            </c:ext>
          </c:extLst>
        </c:ser>
        <c:ser>
          <c:idx val="1"/>
          <c:order val="1"/>
          <c:tx>
            <c:strRef>
              <c:f>'[통합 문서1]Sheet1'!$C$2</c:f>
              <c:strCache>
                <c:ptCount val="1"/>
                <c:pt idx="0">
                  <c:v>일반제설제(소금+염화칼슘 등)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900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'[통합 문서1]Sheet1'!$A$3:$A$5</c:f>
              <c:strCache>
                <c:ptCount val="3"/>
                <c:pt idx="0">
                  <c:v>2017-2018</c:v>
                </c:pt>
                <c:pt idx="1">
                  <c:v>2018-2019</c:v>
                </c:pt>
                <c:pt idx="2">
                  <c:v>2019-2020</c:v>
                </c:pt>
              </c:strCache>
            </c:strRef>
          </c:cat>
          <c:val>
            <c:numRef>
              <c:f>'[통합 문서1]Sheet1'!$C$3:$C$5</c:f>
              <c:numCache>
                <c:formatCode>General</c:formatCode>
                <c:ptCount val="3"/>
                <c:pt idx="0">
                  <c:v>3797</c:v>
                </c:pt>
                <c:pt idx="1">
                  <c:v>1379</c:v>
                </c:pt>
                <c:pt idx="2">
                  <c:v>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1-4501-9590-3621CC3B74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2947055"/>
        <c:axId val="1854377471"/>
      </c:barChart>
      <c:catAx>
        <c:axId val="1852947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854377471"/>
        <c:crosses val="autoZero"/>
        <c:auto val="1"/>
        <c:lblAlgn val="ctr"/>
        <c:lblOffset val="100"/>
        <c:tickMarkSkip val="1"/>
        <c:noMultiLvlLbl val="0"/>
      </c:catAx>
      <c:valAx>
        <c:axId val="185437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852947055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0"/>
  </c:chart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Lst>
    <c:ext uri="CC8EB2C9-7E31-499d-B8F2-F6CE61031016">
      <ho:hncChartStyle xmlns:ho="http://schemas.haansoft.com/office/8.0" layoutIndex="-1" colorIndex="-1" styleIndex="-1"/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E057471-BAC4-43E2-B198-A8B728858C6F}" type="datetimeFigureOut">
              <a:rPr lang="ko-KR" altLang="en-US" smtClean="0"/>
              <a:pPr/>
              <a:t>2020-09-24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D1D9E5EB-EFAA-4B74-901E-B1938FAF4A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70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9E5EB-EFAA-4B74-901E-B1938FAF4A7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1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날씨 요약 월별 평균데이터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단위가 시로 나오는 사고형태와 엮기에 어려움 발생</a:t>
            </a:r>
            <a:r>
              <a:rPr lang="en-US" altLang="ko-KR" dirty="0"/>
              <a:t>. </a:t>
            </a:r>
            <a:r>
              <a:rPr lang="ko-KR" altLang="en-US" dirty="0"/>
              <a:t>따라서 더 자세하게 나오는 </a:t>
            </a:r>
            <a:r>
              <a:rPr lang="ko-KR" altLang="en-US" dirty="0" err="1"/>
              <a:t>요일별</a:t>
            </a:r>
            <a:r>
              <a:rPr lang="ko-KR" altLang="en-US" dirty="0"/>
              <a:t> 데이터를 찾기로 결정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9E5EB-EFAA-4B74-901E-B1938FAF4A7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01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결빙사고 데이터와 날씨데이터를 합치기 위해 열 이름을 통일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결측값</a:t>
            </a:r>
            <a:r>
              <a:rPr lang="ko-KR" altLang="en-US" dirty="0"/>
              <a:t> </a:t>
            </a:r>
            <a:r>
              <a:rPr lang="en-US" altLang="ko-KR" dirty="0"/>
              <a:t>‘0’</a:t>
            </a:r>
            <a:r>
              <a:rPr lang="ko-KR" altLang="en-US" dirty="0"/>
              <a:t>으로 치환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0</a:t>
            </a:r>
            <a:r>
              <a:rPr lang="ko-KR" altLang="en-US" dirty="0"/>
              <a:t>값은 </a:t>
            </a:r>
            <a:r>
              <a:rPr lang="ko-KR" altLang="en-US" dirty="0" err="1"/>
              <a:t>결측값과</a:t>
            </a:r>
            <a:r>
              <a:rPr lang="ko-KR" altLang="en-US" dirty="0"/>
              <a:t> 구분하기 위해 </a:t>
            </a:r>
            <a:r>
              <a:rPr lang="en-US" altLang="ko-KR" dirty="0"/>
              <a:t>0.01</a:t>
            </a:r>
            <a:r>
              <a:rPr lang="ko-KR" altLang="en-US" dirty="0"/>
              <a:t>로 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기존 </a:t>
            </a:r>
            <a:r>
              <a:rPr lang="en-US" altLang="ko-KR" dirty="0"/>
              <a:t>0</a:t>
            </a:r>
            <a:r>
              <a:rPr lang="ko-KR" altLang="en-US" dirty="0"/>
              <a:t>값이 </a:t>
            </a:r>
            <a:r>
              <a:rPr lang="ko-KR" altLang="en-US" dirty="0" err="1"/>
              <a:t>유효값임을</a:t>
            </a:r>
            <a:r>
              <a:rPr lang="ko-KR" altLang="en-US" dirty="0"/>
              <a:t> 알기 위해 </a:t>
            </a:r>
            <a:r>
              <a:rPr lang="en-US" altLang="ko-KR" dirty="0"/>
              <a:t>0.01</a:t>
            </a:r>
            <a:r>
              <a:rPr lang="ko-KR" altLang="en-US" dirty="0"/>
              <a:t>로 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9E5EB-EFAA-4B74-901E-B1938FAF4A7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34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41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4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-2571"/>
            <a:ext cx="10691657" cy="1341028"/>
          </a:xfrm>
          <a:prstGeom prst="rect">
            <a:avLst/>
          </a:prstGeom>
        </p:spPr>
      </p:pic>
      <p:cxnSp>
        <p:nvCxnSpPr>
          <p:cNvPr id="4" name="직선 연결선 3"/>
          <p:cNvCxnSpPr/>
          <p:nvPr userDrawn="1"/>
        </p:nvCxnSpPr>
        <p:spPr>
          <a:xfrm>
            <a:off x="622300" y="1068891"/>
            <a:ext cx="133350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10553700" y="1068891"/>
            <a:ext cx="133350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>
          <a:xfrm flipH="1">
            <a:off x="0" y="0"/>
            <a:ext cx="622300" cy="7559675"/>
          </a:xfrm>
          <a:prstGeom prst="rect">
            <a:avLst/>
          </a:prstGeom>
          <a:solidFill>
            <a:srgbClr val="2A5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B5B9C5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4066" y="523407"/>
            <a:ext cx="4741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spc="-2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FF9933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rPr>
              <a:t>CHAPTER</a:t>
            </a:r>
            <a:endParaRPr lang="en-US" altLang="ko-KR" sz="900" b="1" spc="-2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FF9933"/>
              </a:solidFill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 userDrawn="1"/>
        </p:nvSpPr>
        <p:spPr>
          <a:xfrm>
            <a:off x="175684" y="7156029"/>
            <a:ext cx="270933" cy="270933"/>
          </a:xfrm>
          <a:prstGeom prst="ellipse">
            <a:avLst/>
          </a:prstGeom>
          <a:solidFill>
            <a:srgbClr val="A3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A483F-C353-42D8-898B-0995B30E6FE6}" type="slidenum">
              <a:rPr kumimoji="0" lang="en-US" altLang="ko-KR" sz="1000" b="0" i="0" u="none" strike="noStrike" kern="1200" cap="none" spc="0" normalizeH="0" baseline="0" noProof="0" smtClean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2A5082"/>
                </a:solidFill>
                <a:effectLst/>
                <a:uLnTx/>
                <a:uFillTx/>
                <a:latin typeface="Century Gothic" panose="020B0502020202020204" pitchFamily="34" charset="0"/>
                <a:ea typeface="나눔스퀘어 Bold" panose="020B0600000101010101" pitchFamily="50" charset="-127"/>
                <a:cs typeface="+mn-cs"/>
              </a:rPr>
              <a:t>‹#›</a:t>
            </a:fld>
            <a:endParaRPr kumimoji="0" lang="en-US" altLang="ko-KR" sz="1000" b="0" i="0" u="none" strike="noStrike" kern="1200" cap="none" spc="0" normalizeH="0" baseline="0" noProof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2A5082"/>
              </a:solidFill>
              <a:effectLst/>
              <a:uLnTx/>
              <a:uFillTx/>
              <a:latin typeface="Century Gothic" panose="020B05020202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82612" y="3591552"/>
            <a:ext cx="57076" cy="376571"/>
            <a:chOff x="1190625" y="3526705"/>
            <a:chExt cx="57076" cy="376571"/>
          </a:xfrm>
          <a:solidFill>
            <a:srgbClr val="7185A4"/>
          </a:solidFill>
        </p:grpSpPr>
        <p:sp>
          <p:nvSpPr>
            <p:cNvPr id="8" name="타원 7"/>
            <p:cNvSpPr/>
            <p:nvPr userDrawn="1"/>
          </p:nvSpPr>
          <p:spPr>
            <a:xfrm>
              <a:off x="1190625" y="3526705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1190625" y="3633203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1190625" y="3739701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190625" y="3846200"/>
              <a:ext cx="57076" cy="57076"/>
            </a:xfrm>
            <a:prstGeom prst="ellipse">
              <a:avLst/>
            </a:prstGeom>
            <a:solidFill>
              <a:srgbClr val="8A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/>
          <p:cNvSpPr txBox="1"/>
          <p:nvPr userDrawn="1"/>
        </p:nvSpPr>
        <p:spPr>
          <a:xfrm>
            <a:off x="-19050" y="694278"/>
            <a:ext cx="622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300" normalizeH="0" baseline="0" noProof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006AD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rPr>
              <a:t>IV</a:t>
            </a:r>
            <a:endParaRPr kumimoji="0" lang="en-US" altLang="ko-KR" sz="2400" b="1" i="0" u="none" strike="noStrike" kern="1200" cap="none" spc="-300" normalizeH="0" baseline="0" noProof="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006AD9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203429" y="5100235"/>
            <a:ext cx="215444" cy="1998174"/>
            <a:chOff x="207684" y="5059151"/>
            <a:chExt cx="215444" cy="1998174"/>
          </a:xfrm>
        </p:grpSpPr>
        <p:sp>
          <p:nvSpPr>
            <p:cNvPr id="27" name="TextBox 26"/>
            <p:cNvSpPr txBox="1"/>
            <p:nvPr/>
          </p:nvSpPr>
          <p:spPr>
            <a:xfrm rot="16200000">
              <a:off x="-536637" y="6097561"/>
              <a:ext cx="17040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ko-KR" altLang="en-US" sz="800" spc="-5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8AC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굿슬라이드 빅데이터 활용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 flipV="1">
              <a:off x="315405" y="5059151"/>
              <a:ext cx="0" cy="685800"/>
            </a:xfrm>
            <a:prstGeom prst="line">
              <a:avLst/>
            </a:prstGeom>
            <a:ln w="12700">
              <a:solidFill>
                <a:srgbClr val="7185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488" y="7171136"/>
            <a:ext cx="390525" cy="263635"/>
          </a:xfrm>
          <a:prstGeom prst="rect">
            <a:avLst/>
          </a:prstGeom>
        </p:spPr>
      </p:pic>
      <p:cxnSp>
        <p:nvCxnSpPr>
          <p:cNvPr id="19" name="직선 연결선 18"/>
          <p:cNvCxnSpPr/>
          <p:nvPr userDrawn="1"/>
        </p:nvCxnSpPr>
        <p:spPr>
          <a:xfrm flipH="1">
            <a:off x="881064" y="7067550"/>
            <a:ext cx="9510711" cy="0"/>
          </a:xfrm>
          <a:prstGeom prst="line">
            <a:avLst/>
          </a:prstGeom>
          <a:ln>
            <a:solidFill>
              <a:srgbClr val="2A5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65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79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22300" y="0"/>
            <a:ext cx="10069513" cy="7559675"/>
          </a:xfrm>
          <a:prstGeom prst="rect">
            <a:avLst/>
          </a:prstGeom>
          <a:solidFill>
            <a:srgbClr val="F1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C6C9D0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03429" y="5100235"/>
            <a:ext cx="215444" cy="1998174"/>
            <a:chOff x="207684" y="5059151"/>
            <a:chExt cx="215444" cy="1998174"/>
          </a:xfrm>
        </p:grpSpPr>
        <p:sp>
          <p:nvSpPr>
            <p:cNvPr id="3" name="TextBox 2"/>
            <p:cNvSpPr txBox="1"/>
            <p:nvPr/>
          </p:nvSpPr>
          <p:spPr>
            <a:xfrm rot="16200000">
              <a:off x="-536637" y="6097561"/>
              <a:ext cx="17040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ko-KR" altLang="en-US" sz="800" spc="-5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4888C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굿슬라이드 빅데이터 활용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315405" y="5059151"/>
              <a:ext cx="0" cy="685800"/>
            </a:xfrm>
            <a:prstGeom prst="line">
              <a:avLst/>
            </a:prstGeom>
            <a:ln w="12700">
              <a:solidFill>
                <a:srgbClr val="D7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7" y="5095367"/>
            <a:ext cx="10072116" cy="2464308"/>
          </a:xfrm>
          <a:prstGeom prst="rect">
            <a:avLst/>
          </a:prstGeom>
        </p:spPr>
      </p:pic>
      <p:sp>
        <p:nvSpPr>
          <p:cNvPr id="9" name="직각 삼각형 8"/>
          <p:cNvSpPr/>
          <p:nvPr userDrawn="1"/>
        </p:nvSpPr>
        <p:spPr>
          <a:xfrm flipH="1">
            <a:off x="0" y="-1"/>
            <a:ext cx="10688639" cy="7559675"/>
          </a:xfrm>
          <a:prstGeom prst="rtTriangle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6C9D0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" y="0"/>
            <a:ext cx="2029968" cy="2665476"/>
          </a:xfrm>
          <a:prstGeom prst="rect">
            <a:avLst/>
          </a:prstGeom>
        </p:spPr>
      </p:pic>
      <p:grpSp>
        <p:nvGrpSpPr>
          <p:cNvPr id="10" name="그룹 9"/>
          <p:cNvGrpSpPr/>
          <p:nvPr userDrawn="1"/>
        </p:nvGrpSpPr>
        <p:grpSpPr>
          <a:xfrm>
            <a:off x="622300" y="1192594"/>
            <a:ext cx="2028153" cy="1469624"/>
            <a:chOff x="0" y="6107059"/>
            <a:chExt cx="10691813" cy="1469624"/>
          </a:xfrm>
        </p:grpSpPr>
        <p:sp>
          <p:nvSpPr>
            <p:cNvPr id="11" name="직사각형 10"/>
            <p:cNvSpPr/>
            <p:nvPr/>
          </p:nvSpPr>
          <p:spPr>
            <a:xfrm>
              <a:off x="0" y="7098369"/>
              <a:ext cx="10691813" cy="166182"/>
            </a:xfrm>
            <a:prstGeom prst="rect">
              <a:avLst/>
            </a:prstGeom>
            <a:solidFill>
              <a:srgbClr val="20324C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0" y="6767933"/>
              <a:ext cx="10691813" cy="166182"/>
            </a:xfrm>
            <a:prstGeom prst="rect">
              <a:avLst/>
            </a:prstGeom>
            <a:solidFill>
              <a:srgbClr val="20324C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6437496"/>
              <a:ext cx="10691813" cy="166182"/>
            </a:xfrm>
            <a:prstGeom prst="rect">
              <a:avLst/>
            </a:prstGeom>
            <a:solidFill>
              <a:srgbClr val="20324C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0" y="6107059"/>
              <a:ext cx="10691813" cy="166182"/>
            </a:xfrm>
            <a:prstGeom prst="rect">
              <a:avLst/>
            </a:prstGeom>
            <a:solidFill>
              <a:srgbClr val="20324C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7410501"/>
              <a:ext cx="10691813" cy="166182"/>
            </a:xfrm>
            <a:prstGeom prst="rect">
              <a:avLst/>
            </a:prstGeom>
            <a:solidFill>
              <a:srgbClr val="20324C">
                <a:alpha val="7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84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1">
    <p:bg>
      <p:bgPr>
        <a:solidFill>
          <a:srgbClr val="1B5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3779838"/>
            <a:ext cx="10691813" cy="37798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C6C9D0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61" y="3778623"/>
            <a:ext cx="3781052" cy="3781052"/>
          </a:xfrm>
          <a:prstGeom prst="rect">
            <a:avLst/>
          </a:prstGeom>
        </p:spPr>
      </p:pic>
      <p:sp>
        <p:nvSpPr>
          <p:cNvPr id="5" name="직각 삼각형 4"/>
          <p:cNvSpPr/>
          <p:nvPr userDrawn="1"/>
        </p:nvSpPr>
        <p:spPr>
          <a:xfrm flipH="1" flipV="1">
            <a:off x="6182977" y="0"/>
            <a:ext cx="4508930" cy="5221117"/>
          </a:xfrm>
          <a:prstGeom prst="rtTriangle">
            <a:avLst/>
          </a:prstGeom>
          <a:solidFill>
            <a:schemeClr val="accent1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6090051"/>
            <a:ext cx="10691813" cy="1469624"/>
            <a:chOff x="0" y="6107059"/>
            <a:chExt cx="10691813" cy="1469624"/>
          </a:xfrm>
        </p:grpSpPr>
        <p:sp>
          <p:nvSpPr>
            <p:cNvPr id="7" name="직사각형 6"/>
            <p:cNvSpPr/>
            <p:nvPr/>
          </p:nvSpPr>
          <p:spPr>
            <a:xfrm>
              <a:off x="0" y="7098369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767933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6437496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6107059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7410501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203429" y="5100235"/>
            <a:ext cx="215444" cy="1998174"/>
            <a:chOff x="207684" y="5059151"/>
            <a:chExt cx="215444" cy="1998174"/>
          </a:xfrm>
        </p:grpSpPr>
        <p:sp>
          <p:nvSpPr>
            <p:cNvPr id="18" name="TextBox 17"/>
            <p:cNvSpPr txBox="1"/>
            <p:nvPr/>
          </p:nvSpPr>
          <p:spPr>
            <a:xfrm rot="16200000">
              <a:off x="-536637" y="6097561"/>
              <a:ext cx="17040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ko-KR" altLang="en-US" sz="800" spc="-5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B1D1F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굿슬라이드 빅데이터 활용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315405" y="5059151"/>
              <a:ext cx="0" cy="685800"/>
            </a:xfrm>
            <a:prstGeom prst="line">
              <a:avLst/>
            </a:prstGeom>
            <a:ln w="12700">
              <a:solidFill>
                <a:srgbClr val="7185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247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1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-2571"/>
            <a:ext cx="10691657" cy="1341028"/>
          </a:xfrm>
          <a:prstGeom prst="rect">
            <a:avLst/>
          </a:prstGeom>
        </p:spPr>
      </p:pic>
      <p:cxnSp>
        <p:nvCxnSpPr>
          <p:cNvPr id="4" name="직선 연결선 3"/>
          <p:cNvCxnSpPr/>
          <p:nvPr userDrawn="1"/>
        </p:nvCxnSpPr>
        <p:spPr>
          <a:xfrm>
            <a:off x="622300" y="1068891"/>
            <a:ext cx="133350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10553700" y="1068891"/>
            <a:ext cx="133350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>
          <a:xfrm flipH="1">
            <a:off x="0" y="0"/>
            <a:ext cx="622300" cy="7559675"/>
          </a:xfrm>
          <a:prstGeom prst="rect">
            <a:avLst/>
          </a:prstGeom>
          <a:solidFill>
            <a:srgbClr val="2A5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B5B9C5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4066" y="523407"/>
            <a:ext cx="4741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spc="-2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FF9933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rPr>
              <a:t>CHAPTER</a:t>
            </a:r>
            <a:endParaRPr lang="en-US" altLang="ko-KR" sz="900" b="1" spc="-2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FF9933"/>
              </a:solidFill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 userDrawn="1"/>
        </p:nvSpPr>
        <p:spPr>
          <a:xfrm>
            <a:off x="175684" y="7156029"/>
            <a:ext cx="270933" cy="270933"/>
          </a:xfrm>
          <a:prstGeom prst="ellipse">
            <a:avLst/>
          </a:prstGeom>
          <a:solidFill>
            <a:srgbClr val="A3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A483F-C353-42D8-898B-0995B30E6FE6}" type="slidenum">
              <a:rPr kumimoji="0" lang="en-US" altLang="ko-KR" sz="1000" b="0" i="0" u="none" strike="noStrike" kern="1200" cap="none" spc="0" normalizeH="0" baseline="0" noProof="0" smtClean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2A5082"/>
                </a:solidFill>
                <a:effectLst/>
                <a:uLnTx/>
                <a:uFillTx/>
                <a:latin typeface="Century Gothic" panose="020B0502020202020204" pitchFamily="34" charset="0"/>
                <a:ea typeface="나눔스퀘어 Bold" panose="020B0600000101010101" pitchFamily="50" charset="-127"/>
                <a:cs typeface="+mn-cs"/>
              </a:rPr>
              <a:t>‹#›</a:t>
            </a:fld>
            <a:endParaRPr kumimoji="0" lang="en-US" altLang="ko-KR" sz="1000" b="0" i="0" u="none" strike="noStrike" kern="1200" cap="none" spc="0" normalizeH="0" baseline="0" noProof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2A5082"/>
              </a:solidFill>
              <a:effectLst/>
              <a:uLnTx/>
              <a:uFillTx/>
              <a:latin typeface="Century Gothic" panose="020B05020202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82612" y="3591552"/>
            <a:ext cx="57076" cy="376571"/>
            <a:chOff x="1190625" y="3526705"/>
            <a:chExt cx="57076" cy="376571"/>
          </a:xfrm>
          <a:solidFill>
            <a:srgbClr val="7185A4"/>
          </a:solidFill>
        </p:grpSpPr>
        <p:sp>
          <p:nvSpPr>
            <p:cNvPr id="8" name="타원 7"/>
            <p:cNvSpPr/>
            <p:nvPr userDrawn="1"/>
          </p:nvSpPr>
          <p:spPr>
            <a:xfrm>
              <a:off x="1190625" y="3526705"/>
              <a:ext cx="57076" cy="57076"/>
            </a:xfrm>
            <a:prstGeom prst="ellipse">
              <a:avLst/>
            </a:prstGeom>
            <a:solidFill>
              <a:srgbClr val="8A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1190625" y="3633203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1190625" y="3739701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190625" y="3846200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/>
          <p:cNvSpPr txBox="1"/>
          <p:nvPr userDrawn="1"/>
        </p:nvSpPr>
        <p:spPr>
          <a:xfrm>
            <a:off x="-19050" y="694278"/>
            <a:ext cx="622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300" normalizeH="0" baseline="0" noProof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006AD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rPr>
              <a:t>I</a:t>
            </a:r>
            <a:endParaRPr kumimoji="0" lang="en-US" altLang="ko-KR" sz="2400" b="1" i="0" u="none" strike="noStrike" kern="1200" cap="none" spc="-300" normalizeH="0" baseline="0" noProof="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006AD9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203429" y="5100235"/>
            <a:ext cx="215444" cy="1998174"/>
            <a:chOff x="207684" y="5059151"/>
            <a:chExt cx="215444" cy="1998174"/>
          </a:xfrm>
        </p:grpSpPr>
        <p:sp>
          <p:nvSpPr>
            <p:cNvPr id="27" name="TextBox 26"/>
            <p:cNvSpPr txBox="1"/>
            <p:nvPr/>
          </p:nvSpPr>
          <p:spPr>
            <a:xfrm rot="16200000">
              <a:off x="-536637" y="6097561"/>
              <a:ext cx="17040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ko-KR" altLang="en-US" sz="800" spc="-5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8AC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굿슬라이드 빅데이터 활용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 flipV="1">
              <a:off x="315405" y="5059151"/>
              <a:ext cx="0" cy="685800"/>
            </a:xfrm>
            <a:prstGeom prst="line">
              <a:avLst/>
            </a:prstGeom>
            <a:ln w="12700">
              <a:solidFill>
                <a:srgbClr val="7185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488" y="7171136"/>
            <a:ext cx="390525" cy="263635"/>
          </a:xfrm>
          <a:prstGeom prst="rect">
            <a:avLst/>
          </a:prstGeom>
        </p:spPr>
      </p:pic>
      <p:cxnSp>
        <p:nvCxnSpPr>
          <p:cNvPr id="31" name="직선 연결선 30"/>
          <p:cNvCxnSpPr/>
          <p:nvPr userDrawn="1"/>
        </p:nvCxnSpPr>
        <p:spPr>
          <a:xfrm flipH="1">
            <a:off x="881064" y="7067550"/>
            <a:ext cx="9510711" cy="0"/>
          </a:xfrm>
          <a:prstGeom prst="line">
            <a:avLst/>
          </a:prstGeom>
          <a:ln>
            <a:solidFill>
              <a:srgbClr val="2A5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81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2">
    <p:bg>
      <p:bgPr>
        <a:solidFill>
          <a:srgbClr val="1B5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3779838"/>
            <a:ext cx="10691813" cy="37798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C6C9D0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61" y="3778623"/>
            <a:ext cx="3781052" cy="3781052"/>
          </a:xfrm>
          <a:prstGeom prst="rect">
            <a:avLst/>
          </a:prstGeom>
        </p:spPr>
      </p:pic>
      <p:sp>
        <p:nvSpPr>
          <p:cNvPr id="5" name="직각 삼각형 4"/>
          <p:cNvSpPr/>
          <p:nvPr userDrawn="1"/>
        </p:nvSpPr>
        <p:spPr>
          <a:xfrm flipH="1" flipV="1">
            <a:off x="6182977" y="0"/>
            <a:ext cx="4508930" cy="5221117"/>
          </a:xfrm>
          <a:prstGeom prst="rtTriangle">
            <a:avLst/>
          </a:prstGeom>
          <a:solidFill>
            <a:schemeClr val="accent1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6090051"/>
            <a:ext cx="10691813" cy="1469624"/>
            <a:chOff x="0" y="6107059"/>
            <a:chExt cx="10691813" cy="1469624"/>
          </a:xfrm>
        </p:grpSpPr>
        <p:sp>
          <p:nvSpPr>
            <p:cNvPr id="7" name="직사각형 6"/>
            <p:cNvSpPr/>
            <p:nvPr/>
          </p:nvSpPr>
          <p:spPr>
            <a:xfrm>
              <a:off x="0" y="7098369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767933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6437496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6107059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7410501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203429" y="5100235"/>
            <a:ext cx="215444" cy="1998174"/>
            <a:chOff x="207684" y="5059151"/>
            <a:chExt cx="215444" cy="1998174"/>
          </a:xfrm>
        </p:grpSpPr>
        <p:sp>
          <p:nvSpPr>
            <p:cNvPr id="18" name="TextBox 17"/>
            <p:cNvSpPr txBox="1"/>
            <p:nvPr/>
          </p:nvSpPr>
          <p:spPr>
            <a:xfrm rot="16200000">
              <a:off x="-536637" y="6097561"/>
              <a:ext cx="17040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ko-KR" altLang="en-US" sz="800" spc="-5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B1D1F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굿슬라이드 빅데이터 활용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315405" y="5059151"/>
              <a:ext cx="0" cy="685800"/>
            </a:xfrm>
            <a:prstGeom prst="line">
              <a:avLst/>
            </a:prstGeom>
            <a:ln w="12700">
              <a:solidFill>
                <a:srgbClr val="7185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633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2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-2571"/>
            <a:ext cx="10691657" cy="1341028"/>
          </a:xfrm>
          <a:prstGeom prst="rect">
            <a:avLst/>
          </a:prstGeom>
        </p:spPr>
      </p:pic>
      <p:cxnSp>
        <p:nvCxnSpPr>
          <p:cNvPr id="4" name="직선 연결선 3"/>
          <p:cNvCxnSpPr/>
          <p:nvPr userDrawn="1"/>
        </p:nvCxnSpPr>
        <p:spPr>
          <a:xfrm>
            <a:off x="622300" y="1068891"/>
            <a:ext cx="133350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10553700" y="1068891"/>
            <a:ext cx="133350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>
          <a:xfrm flipH="1">
            <a:off x="0" y="0"/>
            <a:ext cx="622300" cy="7559675"/>
          </a:xfrm>
          <a:prstGeom prst="rect">
            <a:avLst/>
          </a:prstGeom>
          <a:solidFill>
            <a:srgbClr val="2A5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B5B9C5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4066" y="523407"/>
            <a:ext cx="4741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spc="-2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FF9933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rPr>
              <a:t>CHAPTER</a:t>
            </a:r>
            <a:endParaRPr lang="en-US" altLang="ko-KR" sz="900" b="1" spc="-2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FF9933"/>
              </a:solidFill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 userDrawn="1"/>
        </p:nvSpPr>
        <p:spPr>
          <a:xfrm>
            <a:off x="175684" y="7156029"/>
            <a:ext cx="270933" cy="270933"/>
          </a:xfrm>
          <a:prstGeom prst="ellipse">
            <a:avLst/>
          </a:prstGeom>
          <a:solidFill>
            <a:srgbClr val="A3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A483F-C353-42D8-898B-0995B30E6FE6}" type="slidenum">
              <a:rPr kumimoji="0" lang="en-US" altLang="ko-KR" sz="1000" b="0" i="0" u="none" strike="noStrike" kern="1200" cap="none" spc="0" normalizeH="0" baseline="0" noProof="0" smtClean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2A5082"/>
                </a:solidFill>
                <a:effectLst/>
                <a:uLnTx/>
                <a:uFillTx/>
                <a:latin typeface="Century Gothic" panose="020B0502020202020204" pitchFamily="34" charset="0"/>
                <a:ea typeface="나눔스퀘어 Bold" panose="020B0600000101010101" pitchFamily="50" charset="-127"/>
                <a:cs typeface="+mn-cs"/>
              </a:rPr>
              <a:t>‹#›</a:t>
            </a:fld>
            <a:endParaRPr kumimoji="0" lang="en-US" altLang="ko-KR" sz="1000" b="0" i="0" u="none" strike="noStrike" kern="1200" cap="none" spc="0" normalizeH="0" baseline="0" noProof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2A5082"/>
              </a:solidFill>
              <a:effectLst/>
              <a:uLnTx/>
              <a:uFillTx/>
              <a:latin typeface="Century Gothic" panose="020B05020202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82612" y="3591552"/>
            <a:ext cx="57076" cy="376571"/>
            <a:chOff x="1190625" y="3526705"/>
            <a:chExt cx="57076" cy="376571"/>
          </a:xfrm>
          <a:solidFill>
            <a:srgbClr val="7185A4"/>
          </a:solidFill>
        </p:grpSpPr>
        <p:sp>
          <p:nvSpPr>
            <p:cNvPr id="8" name="타원 7"/>
            <p:cNvSpPr/>
            <p:nvPr userDrawn="1"/>
          </p:nvSpPr>
          <p:spPr>
            <a:xfrm>
              <a:off x="1190625" y="3526705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1190625" y="3633203"/>
              <a:ext cx="57076" cy="57076"/>
            </a:xfrm>
            <a:prstGeom prst="ellipse">
              <a:avLst/>
            </a:prstGeom>
            <a:solidFill>
              <a:srgbClr val="8A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1190625" y="3739701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190625" y="3846200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/>
          <p:cNvSpPr txBox="1"/>
          <p:nvPr userDrawn="1"/>
        </p:nvSpPr>
        <p:spPr>
          <a:xfrm>
            <a:off x="-19050" y="694278"/>
            <a:ext cx="622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300" normalizeH="0" baseline="0" noProof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006AD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rPr>
              <a:t>II</a:t>
            </a:r>
            <a:endParaRPr kumimoji="0" lang="en-US" altLang="ko-KR" sz="2400" b="1" i="0" u="none" strike="noStrike" kern="1200" cap="none" spc="-300" normalizeH="0" baseline="0" noProof="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006AD9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203429" y="5100235"/>
            <a:ext cx="215444" cy="1998174"/>
            <a:chOff x="207684" y="5059151"/>
            <a:chExt cx="215444" cy="1998174"/>
          </a:xfrm>
        </p:grpSpPr>
        <p:sp>
          <p:nvSpPr>
            <p:cNvPr id="27" name="TextBox 26"/>
            <p:cNvSpPr txBox="1"/>
            <p:nvPr/>
          </p:nvSpPr>
          <p:spPr>
            <a:xfrm rot="16200000">
              <a:off x="-536637" y="6097561"/>
              <a:ext cx="17040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ko-KR" altLang="en-US" sz="800" spc="-5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8AC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굿슬라이드 빅데이터 활용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 flipV="1">
              <a:off x="315405" y="5059151"/>
              <a:ext cx="0" cy="685800"/>
            </a:xfrm>
            <a:prstGeom prst="line">
              <a:avLst/>
            </a:prstGeom>
            <a:ln w="12700">
              <a:solidFill>
                <a:srgbClr val="7185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488" y="7171136"/>
            <a:ext cx="390525" cy="263635"/>
          </a:xfrm>
          <a:prstGeom prst="rect">
            <a:avLst/>
          </a:prstGeom>
        </p:spPr>
      </p:pic>
      <p:cxnSp>
        <p:nvCxnSpPr>
          <p:cNvPr id="19" name="직선 연결선 18"/>
          <p:cNvCxnSpPr/>
          <p:nvPr userDrawn="1"/>
        </p:nvCxnSpPr>
        <p:spPr>
          <a:xfrm flipH="1">
            <a:off x="881064" y="7067550"/>
            <a:ext cx="9510711" cy="0"/>
          </a:xfrm>
          <a:prstGeom prst="line">
            <a:avLst/>
          </a:prstGeom>
          <a:ln>
            <a:solidFill>
              <a:srgbClr val="2A5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1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3">
    <p:bg>
      <p:bgPr>
        <a:solidFill>
          <a:srgbClr val="1B5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3779838"/>
            <a:ext cx="10691813" cy="37798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C6C9D0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61" y="3778623"/>
            <a:ext cx="3781052" cy="3781052"/>
          </a:xfrm>
          <a:prstGeom prst="rect">
            <a:avLst/>
          </a:prstGeom>
        </p:spPr>
      </p:pic>
      <p:sp>
        <p:nvSpPr>
          <p:cNvPr id="5" name="직각 삼각형 4"/>
          <p:cNvSpPr/>
          <p:nvPr userDrawn="1"/>
        </p:nvSpPr>
        <p:spPr>
          <a:xfrm flipH="1" flipV="1">
            <a:off x="6182977" y="0"/>
            <a:ext cx="4508930" cy="5221117"/>
          </a:xfrm>
          <a:prstGeom prst="rtTriangle">
            <a:avLst/>
          </a:prstGeom>
          <a:solidFill>
            <a:schemeClr val="accent1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6090051"/>
            <a:ext cx="10691813" cy="1469624"/>
            <a:chOff x="0" y="6107059"/>
            <a:chExt cx="10691813" cy="1469624"/>
          </a:xfrm>
        </p:grpSpPr>
        <p:sp>
          <p:nvSpPr>
            <p:cNvPr id="7" name="직사각형 6"/>
            <p:cNvSpPr/>
            <p:nvPr/>
          </p:nvSpPr>
          <p:spPr>
            <a:xfrm>
              <a:off x="0" y="7098369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767933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6437496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6107059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7410501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203429" y="5100235"/>
            <a:ext cx="215444" cy="1998174"/>
            <a:chOff x="207684" y="5059151"/>
            <a:chExt cx="215444" cy="1998174"/>
          </a:xfrm>
        </p:grpSpPr>
        <p:sp>
          <p:nvSpPr>
            <p:cNvPr id="18" name="TextBox 17"/>
            <p:cNvSpPr txBox="1"/>
            <p:nvPr/>
          </p:nvSpPr>
          <p:spPr>
            <a:xfrm rot="16200000">
              <a:off x="-536637" y="6097561"/>
              <a:ext cx="17040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ko-KR" altLang="en-US" sz="800" spc="-5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B1D1F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굿슬라이드 빅데이터 활용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315405" y="5059151"/>
              <a:ext cx="0" cy="685800"/>
            </a:xfrm>
            <a:prstGeom prst="line">
              <a:avLst/>
            </a:prstGeom>
            <a:ln w="12700">
              <a:solidFill>
                <a:srgbClr val="7185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163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3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-2571"/>
            <a:ext cx="10691657" cy="1341028"/>
          </a:xfrm>
          <a:prstGeom prst="rect">
            <a:avLst/>
          </a:prstGeom>
        </p:spPr>
      </p:pic>
      <p:cxnSp>
        <p:nvCxnSpPr>
          <p:cNvPr id="4" name="직선 연결선 3"/>
          <p:cNvCxnSpPr/>
          <p:nvPr userDrawn="1"/>
        </p:nvCxnSpPr>
        <p:spPr>
          <a:xfrm>
            <a:off x="622300" y="1068891"/>
            <a:ext cx="133350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10553700" y="1068891"/>
            <a:ext cx="133350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>
          <a:xfrm flipH="1">
            <a:off x="0" y="0"/>
            <a:ext cx="622300" cy="7559675"/>
          </a:xfrm>
          <a:prstGeom prst="rect">
            <a:avLst/>
          </a:prstGeom>
          <a:solidFill>
            <a:srgbClr val="2A5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B5B9C5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4066" y="523407"/>
            <a:ext cx="4741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spc="-2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FF9933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rPr>
              <a:t>CHAPTER</a:t>
            </a:r>
            <a:endParaRPr lang="en-US" altLang="ko-KR" sz="900" b="1" spc="-2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FF9933"/>
              </a:solidFill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 userDrawn="1"/>
        </p:nvSpPr>
        <p:spPr>
          <a:xfrm>
            <a:off x="175684" y="7156029"/>
            <a:ext cx="270933" cy="270933"/>
          </a:xfrm>
          <a:prstGeom prst="ellipse">
            <a:avLst/>
          </a:prstGeom>
          <a:solidFill>
            <a:srgbClr val="A3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A483F-C353-42D8-898B-0995B30E6FE6}" type="slidenum">
              <a:rPr kumimoji="0" lang="en-US" altLang="ko-KR" sz="1000" b="0" i="0" u="none" strike="noStrike" kern="1200" cap="none" spc="0" normalizeH="0" baseline="0" noProof="0" smtClean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2A5082"/>
                </a:solidFill>
                <a:effectLst/>
                <a:uLnTx/>
                <a:uFillTx/>
                <a:latin typeface="Century Gothic" panose="020B0502020202020204" pitchFamily="34" charset="0"/>
                <a:ea typeface="나눔스퀘어 Bold" panose="020B0600000101010101" pitchFamily="50" charset="-127"/>
                <a:cs typeface="+mn-cs"/>
              </a:rPr>
              <a:t>‹#›</a:t>
            </a:fld>
            <a:endParaRPr kumimoji="0" lang="en-US" altLang="ko-KR" sz="1000" b="0" i="0" u="none" strike="noStrike" kern="1200" cap="none" spc="0" normalizeH="0" baseline="0" noProof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2A5082"/>
              </a:solidFill>
              <a:effectLst/>
              <a:uLnTx/>
              <a:uFillTx/>
              <a:latin typeface="Century Gothic" panose="020B05020202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82612" y="3591552"/>
            <a:ext cx="57076" cy="376571"/>
            <a:chOff x="1190625" y="3526705"/>
            <a:chExt cx="57076" cy="376571"/>
          </a:xfrm>
          <a:solidFill>
            <a:srgbClr val="7185A4"/>
          </a:solidFill>
        </p:grpSpPr>
        <p:sp>
          <p:nvSpPr>
            <p:cNvPr id="8" name="타원 7"/>
            <p:cNvSpPr/>
            <p:nvPr userDrawn="1"/>
          </p:nvSpPr>
          <p:spPr>
            <a:xfrm>
              <a:off x="1190625" y="3526705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1190625" y="3633203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1190625" y="3739701"/>
              <a:ext cx="57076" cy="57076"/>
            </a:xfrm>
            <a:prstGeom prst="ellipse">
              <a:avLst/>
            </a:prstGeom>
            <a:solidFill>
              <a:srgbClr val="8A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190625" y="3846200"/>
              <a:ext cx="57076" cy="57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/>
          <p:cNvSpPr txBox="1"/>
          <p:nvPr userDrawn="1"/>
        </p:nvSpPr>
        <p:spPr>
          <a:xfrm>
            <a:off x="-19050" y="694278"/>
            <a:ext cx="622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300" normalizeH="0" baseline="0" noProof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006AD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rPr>
              <a:t>III</a:t>
            </a:r>
            <a:endParaRPr kumimoji="0" lang="en-US" altLang="ko-KR" sz="2400" b="1" i="0" u="none" strike="noStrike" kern="1200" cap="none" spc="-300" normalizeH="0" baseline="0" noProof="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006AD9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203429" y="5100235"/>
            <a:ext cx="215444" cy="1998174"/>
            <a:chOff x="207684" y="5059151"/>
            <a:chExt cx="215444" cy="1998174"/>
          </a:xfrm>
        </p:grpSpPr>
        <p:sp>
          <p:nvSpPr>
            <p:cNvPr id="27" name="TextBox 26"/>
            <p:cNvSpPr txBox="1"/>
            <p:nvPr/>
          </p:nvSpPr>
          <p:spPr>
            <a:xfrm rot="16200000">
              <a:off x="-536637" y="6097561"/>
              <a:ext cx="17040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ko-KR" altLang="en-US" sz="800" spc="-5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8AC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굿슬라이드 빅데이터 활용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 flipV="1">
              <a:off x="315405" y="5059151"/>
              <a:ext cx="0" cy="685800"/>
            </a:xfrm>
            <a:prstGeom prst="line">
              <a:avLst/>
            </a:prstGeom>
            <a:ln w="12700">
              <a:solidFill>
                <a:srgbClr val="7185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488" y="7171136"/>
            <a:ext cx="390525" cy="263635"/>
          </a:xfrm>
          <a:prstGeom prst="rect">
            <a:avLst/>
          </a:prstGeom>
        </p:spPr>
      </p:pic>
      <p:cxnSp>
        <p:nvCxnSpPr>
          <p:cNvPr id="18" name="직선 연결선 17"/>
          <p:cNvCxnSpPr/>
          <p:nvPr userDrawn="1"/>
        </p:nvCxnSpPr>
        <p:spPr>
          <a:xfrm flipH="1">
            <a:off x="881064" y="7067550"/>
            <a:ext cx="9510711" cy="0"/>
          </a:xfrm>
          <a:prstGeom prst="line">
            <a:avLst/>
          </a:prstGeom>
          <a:ln>
            <a:solidFill>
              <a:srgbClr val="2A5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48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4">
    <p:bg>
      <p:bgPr>
        <a:solidFill>
          <a:srgbClr val="1B5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3779838"/>
            <a:ext cx="10691813" cy="37798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C6C9D0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61" y="3778623"/>
            <a:ext cx="3781052" cy="3781052"/>
          </a:xfrm>
          <a:prstGeom prst="rect">
            <a:avLst/>
          </a:prstGeom>
        </p:spPr>
      </p:pic>
      <p:sp>
        <p:nvSpPr>
          <p:cNvPr id="5" name="직각 삼각형 4"/>
          <p:cNvSpPr/>
          <p:nvPr userDrawn="1"/>
        </p:nvSpPr>
        <p:spPr>
          <a:xfrm flipH="1" flipV="1">
            <a:off x="6182977" y="0"/>
            <a:ext cx="4508930" cy="5221117"/>
          </a:xfrm>
          <a:prstGeom prst="rtTriangle">
            <a:avLst/>
          </a:prstGeom>
          <a:solidFill>
            <a:schemeClr val="accent1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6090051"/>
            <a:ext cx="10691813" cy="1469624"/>
            <a:chOff x="0" y="6107059"/>
            <a:chExt cx="10691813" cy="1469624"/>
          </a:xfrm>
        </p:grpSpPr>
        <p:sp>
          <p:nvSpPr>
            <p:cNvPr id="7" name="직사각형 6"/>
            <p:cNvSpPr/>
            <p:nvPr/>
          </p:nvSpPr>
          <p:spPr>
            <a:xfrm>
              <a:off x="0" y="7098369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767933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6437496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6107059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7410501"/>
              <a:ext cx="10691813" cy="166182"/>
            </a:xfrm>
            <a:prstGeom prst="rect">
              <a:avLst/>
            </a:prstGeom>
            <a:solidFill>
              <a:schemeClr val="tx2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6C9D0">
                      <a:alpha val="0"/>
                    </a:srgbClr>
                  </a:solidFill>
                </a:ln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203429" y="5100235"/>
            <a:ext cx="215444" cy="1998174"/>
            <a:chOff x="207684" y="5059151"/>
            <a:chExt cx="215444" cy="1998174"/>
          </a:xfrm>
        </p:grpSpPr>
        <p:sp>
          <p:nvSpPr>
            <p:cNvPr id="18" name="TextBox 17"/>
            <p:cNvSpPr txBox="1"/>
            <p:nvPr/>
          </p:nvSpPr>
          <p:spPr>
            <a:xfrm rot="16200000">
              <a:off x="-536637" y="6097561"/>
              <a:ext cx="17040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ko-KR" altLang="en-US" sz="800" spc="-5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B1D1F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굿슬라이드 빅데이터 활용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315405" y="5059151"/>
              <a:ext cx="0" cy="685800"/>
            </a:xfrm>
            <a:prstGeom prst="line">
              <a:avLst/>
            </a:prstGeom>
            <a:ln w="12700">
              <a:solidFill>
                <a:srgbClr val="7185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512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05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84" r:id="rId4"/>
    <p:sldLayoutId id="2147483693" r:id="rId5"/>
    <p:sldLayoutId id="2147483690" r:id="rId6"/>
    <p:sldLayoutId id="2147483694" r:id="rId7"/>
    <p:sldLayoutId id="2147483691" r:id="rId8"/>
    <p:sldLayoutId id="2147483695" r:id="rId9"/>
    <p:sldLayoutId id="2147483692" r:id="rId10"/>
    <p:sldLayoutId id="2147483686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55" userDrawn="1">
          <p15:clr>
            <a:srgbClr val="F26B43"/>
          </p15:clr>
        </p15:guide>
        <p15:guide id="2" pos="6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0614" y="364768"/>
            <a:ext cx="9950585" cy="6830139"/>
          </a:xfrm>
          <a:prstGeom prst="rect">
            <a:avLst/>
          </a:prstGeom>
          <a:noFill/>
          <a:ln w="12700">
            <a:solidFill>
              <a:srgbClr val="56A9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9699" y="1427808"/>
            <a:ext cx="791242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4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대전광역시 제설 대응 현황 분석</a:t>
            </a:r>
            <a:endParaRPr lang="en-US" altLang="ko-KR" sz="44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1744" y="2145108"/>
            <a:ext cx="700832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1EFF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 </a:t>
            </a:r>
            <a:r>
              <a:rPr lang="ko-KR" altLang="en-US" sz="2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1EFF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빅데이터 청년 인턴십 확대 운영 데이터전문교육과정 </a:t>
            </a:r>
            <a:endParaRPr lang="en-US" altLang="ko-KR" sz="20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1EFF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b="1" dirty="0"/>
          </a:p>
          <a:p>
            <a:pPr algn="ctr"/>
            <a:endParaRPr lang="en-US" altLang="ko-KR" sz="14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1EFF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B26D6-04DF-40CB-8FEA-A22745813DA6}"/>
              </a:ext>
            </a:extLst>
          </p:cNvPr>
          <p:cNvSpPr txBox="1"/>
          <p:nvPr/>
        </p:nvSpPr>
        <p:spPr>
          <a:xfrm>
            <a:off x="6244888" y="6458698"/>
            <a:ext cx="396262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2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 </a:t>
            </a:r>
            <a:r>
              <a:rPr lang="en-US" altLang="ko-KR" sz="2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 </a:t>
            </a:r>
            <a:r>
              <a:rPr lang="en-US" altLang="ko-KR" sz="2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20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b="1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김나람</a:t>
            </a:r>
            <a:r>
              <a:rPr lang="ko-KR" altLang="en-US" sz="2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성재현 </a:t>
            </a:r>
            <a:r>
              <a:rPr lang="ko-KR" altLang="en-US" sz="2000" b="1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서현택</a:t>
            </a:r>
            <a:r>
              <a:rPr lang="ko-KR" altLang="en-US" sz="20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김민정 </a:t>
            </a:r>
            <a:r>
              <a:rPr lang="ko-KR" altLang="en-US" sz="2000" b="1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김소정</a:t>
            </a:r>
            <a:endParaRPr lang="en-US" altLang="ko-KR" sz="14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3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직사각형 140"/>
          <p:cNvSpPr/>
          <p:nvPr/>
        </p:nvSpPr>
        <p:spPr>
          <a:xfrm>
            <a:off x="881063" y="670852"/>
            <a:ext cx="3205365" cy="46166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데이터 목록</a:t>
            </a:r>
            <a:endParaRPr lang="ko-KR" altLang="en-US" sz="3000" b="1" spc="-1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자유형 26">
            <a:extLst>
              <a:ext uri="{FF2B5EF4-FFF2-40B4-BE49-F238E27FC236}">
                <a16:creationId xmlns:a16="http://schemas.microsoft.com/office/drawing/2014/main" id="{B8B1DD59-FFDD-4DD0-9E99-0A204861B3A9}"/>
              </a:ext>
            </a:extLst>
          </p:cNvPr>
          <p:cNvSpPr/>
          <p:nvPr/>
        </p:nvSpPr>
        <p:spPr>
          <a:xfrm>
            <a:off x="4555989" y="2470724"/>
            <a:ext cx="1016233" cy="615912"/>
          </a:xfrm>
          <a:custGeom>
            <a:avLst/>
            <a:gdLst>
              <a:gd name="connsiteX0" fmla="*/ 1800319 w 1800319"/>
              <a:gd name="connsiteY0" fmla="*/ 0 h 1091125"/>
              <a:gd name="connsiteX1" fmla="*/ 1800319 w 1800319"/>
              <a:gd name="connsiteY1" fmla="*/ 489894 h 1091125"/>
              <a:gd name="connsiteX2" fmla="*/ 1674446 w 1800319"/>
              <a:gd name="connsiteY2" fmla="*/ 496249 h 1091125"/>
              <a:gd name="connsiteX3" fmla="*/ 402907 w 1800319"/>
              <a:gd name="connsiteY3" fmla="*/ 1038825 h 1091125"/>
              <a:gd name="connsiteX4" fmla="*/ 346365 w 1800319"/>
              <a:gd name="connsiteY4" fmla="*/ 1091125 h 1091125"/>
              <a:gd name="connsiteX5" fmla="*/ 0 w 1800319"/>
              <a:gd name="connsiteY5" fmla="*/ 744760 h 1091125"/>
              <a:gd name="connsiteX6" fmla="*/ 85794 w 1800319"/>
              <a:gd name="connsiteY6" fmla="*/ 665401 h 1091125"/>
              <a:gd name="connsiteX7" fmla="*/ 1624356 w 1800319"/>
              <a:gd name="connsiteY7" fmla="*/ 8886 h 1091125"/>
              <a:gd name="connsiteX8" fmla="*/ 1800319 w 1800319"/>
              <a:gd name="connsiteY8" fmla="*/ 0 h 109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319" h="1091125">
                <a:moveTo>
                  <a:pt x="1800319" y="0"/>
                </a:moveTo>
                <a:lnTo>
                  <a:pt x="1800319" y="489894"/>
                </a:lnTo>
                <a:lnTo>
                  <a:pt x="1674446" y="496249"/>
                </a:lnTo>
                <a:cubicBezTo>
                  <a:pt x="1191963" y="545248"/>
                  <a:pt x="752946" y="741277"/>
                  <a:pt x="402907" y="1038825"/>
                </a:cubicBezTo>
                <a:lnTo>
                  <a:pt x="346365" y="1091125"/>
                </a:lnTo>
                <a:lnTo>
                  <a:pt x="0" y="744760"/>
                </a:lnTo>
                <a:lnTo>
                  <a:pt x="85794" y="665401"/>
                </a:lnTo>
                <a:cubicBezTo>
                  <a:pt x="509342" y="305369"/>
                  <a:pt x="1040552" y="68174"/>
                  <a:pt x="1624356" y="8886"/>
                </a:cubicBezTo>
                <a:lnTo>
                  <a:pt x="1800319" y="0"/>
                </a:lnTo>
                <a:close/>
              </a:path>
            </a:pathLst>
          </a:custGeom>
          <a:solidFill>
            <a:srgbClr val="052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27">
            <a:extLst>
              <a:ext uri="{FF2B5EF4-FFF2-40B4-BE49-F238E27FC236}">
                <a16:creationId xmlns:a16="http://schemas.microsoft.com/office/drawing/2014/main" id="{088C0A07-6D56-47E5-A073-2F78CECDD7A5}"/>
              </a:ext>
            </a:extLst>
          </p:cNvPr>
          <p:cNvSpPr/>
          <p:nvPr/>
        </p:nvSpPr>
        <p:spPr>
          <a:xfrm>
            <a:off x="5699390" y="2470724"/>
            <a:ext cx="1017127" cy="615372"/>
          </a:xfrm>
          <a:custGeom>
            <a:avLst/>
            <a:gdLst>
              <a:gd name="connsiteX0" fmla="*/ 0 w 1801904"/>
              <a:gd name="connsiteY0" fmla="*/ 0 h 1090169"/>
              <a:gd name="connsiteX1" fmla="*/ 175962 w 1801904"/>
              <a:gd name="connsiteY1" fmla="*/ 8886 h 1090169"/>
              <a:gd name="connsiteX2" fmla="*/ 1797782 w 1801904"/>
              <a:gd name="connsiteY2" fmla="*/ 739029 h 1090169"/>
              <a:gd name="connsiteX3" fmla="*/ 1801904 w 1801904"/>
              <a:gd name="connsiteY3" fmla="*/ 743176 h 1090169"/>
              <a:gd name="connsiteX4" fmla="*/ 1454911 w 1801904"/>
              <a:gd name="connsiteY4" fmla="*/ 1090169 h 1090169"/>
              <a:gd name="connsiteX5" fmla="*/ 1305471 w 1801904"/>
              <a:gd name="connsiteY5" fmla="*/ 964579 h 1090169"/>
              <a:gd name="connsiteX6" fmla="*/ 125875 w 1801904"/>
              <a:gd name="connsiteY6" fmla="*/ 496249 h 1090169"/>
              <a:gd name="connsiteX7" fmla="*/ 0 w 1801904"/>
              <a:gd name="connsiteY7" fmla="*/ 489894 h 1090169"/>
              <a:gd name="connsiteX8" fmla="*/ 0 w 1801904"/>
              <a:gd name="connsiteY8" fmla="*/ 0 h 109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04" h="1090169">
                <a:moveTo>
                  <a:pt x="0" y="0"/>
                </a:moveTo>
                <a:lnTo>
                  <a:pt x="175962" y="8886"/>
                </a:lnTo>
                <a:cubicBezTo>
                  <a:pt x="798687" y="72127"/>
                  <a:pt x="1361571" y="337786"/>
                  <a:pt x="1797782" y="739029"/>
                </a:cubicBezTo>
                <a:lnTo>
                  <a:pt x="1801904" y="743176"/>
                </a:lnTo>
                <a:lnTo>
                  <a:pt x="1454911" y="1090169"/>
                </a:lnTo>
                <a:lnTo>
                  <a:pt x="1305471" y="964579"/>
                </a:lnTo>
                <a:cubicBezTo>
                  <a:pt x="971795" y="708753"/>
                  <a:pt x="567002" y="541048"/>
                  <a:pt x="125875" y="496249"/>
                </a:cubicBezTo>
                <a:lnTo>
                  <a:pt x="0" y="489894"/>
                </a:lnTo>
                <a:lnTo>
                  <a:pt x="0" y="0"/>
                </a:lnTo>
                <a:close/>
              </a:path>
            </a:pathLst>
          </a:custGeom>
          <a:solidFill>
            <a:srgbClr val="7E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28">
            <a:extLst>
              <a:ext uri="{FF2B5EF4-FFF2-40B4-BE49-F238E27FC236}">
                <a16:creationId xmlns:a16="http://schemas.microsoft.com/office/drawing/2014/main" id="{F07E1C69-1A12-4EC2-96A3-FF94A1F00651}"/>
              </a:ext>
            </a:extLst>
          </p:cNvPr>
          <p:cNvSpPr/>
          <p:nvPr/>
        </p:nvSpPr>
        <p:spPr>
          <a:xfrm>
            <a:off x="6610804" y="2980417"/>
            <a:ext cx="615339" cy="1016860"/>
          </a:xfrm>
          <a:custGeom>
            <a:avLst/>
            <a:gdLst>
              <a:gd name="connsiteX0" fmla="*/ 346106 w 1090111"/>
              <a:gd name="connsiteY0" fmla="*/ 0 h 1801429"/>
              <a:gd name="connsiteX1" fmla="*/ 362155 w 1090111"/>
              <a:gd name="connsiteY1" fmla="*/ 16144 h 1801429"/>
              <a:gd name="connsiteX2" fmla="*/ 1082622 w 1090111"/>
              <a:gd name="connsiteY2" fmla="*/ 1643275 h 1801429"/>
              <a:gd name="connsiteX3" fmla="*/ 1090111 w 1090111"/>
              <a:gd name="connsiteY3" fmla="*/ 1801429 h 1801429"/>
              <a:gd name="connsiteX4" fmla="*/ 600885 w 1090111"/>
              <a:gd name="connsiteY4" fmla="*/ 1801429 h 1801429"/>
              <a:gd name="connsiteX5" fmla="*/ 597425 w 1090111"/>
              <a:gd name="connsiteY5" fmla="*/ 1717941 h 1801429"/>
              <a:gd name="connsiteX6" fmla="*/ 133675 w 1090111"/>
              <a:gd name="connsiteY6" fmla="*/ 507108 h 1801429"/>
              <a:gd name="connsiteX7" fmla="*/ 0 w 1090111"/>
              <a:gd name="connsiteY7" fmla="*/ 346106 h 1801429"/>
              <a:gd name="connsiteX8" fmla="*/ 346106 w 1090111"/>
              <a:gd name="connsiteY8" fmla="*/ 0 h 180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111" h="1801429">
                <a:moveTo>
                  <a:pt x="346106" y="0"/>
                </a:moveTo>
                <a:lnTo>
                  <a:pt x="362155" y="16144"/>
                </a:lnTo>
                <a:cubicBezTo>
                  <a:pt x="760809" y="454762"/>
                  <a:pt x="1023243" y="1019417"/>
                  <a:pt x="1082622" y="1643275"/>
                </a:cubicBezTo>
                <a:lnTo>
                  <a:pt x="1090111" y="1801429"/>
                </a:lnTo>
                <a:lnTo>
                  <a:pt x="600885" y="1801429"/>
                </a:lnTo>
                <a:lnTo>
                  <a:pt x="597425" y="1717941"/>
                </a:lnTo>
                <a:cubicBezTo>
                  <a:pt x="559745" y="1265290"/>
                  <a:pt x="392827" y="849345"/>
                  <a:pt x="133675" y="507108"/>
                </a:cubicBezTo>
                <a:lnTo>
                  <a:pt x="0" y="346106"/>
                </a:lnTo>
                <a:lnTo>
                  <a:pt x="346106" y="0"/>
                </a:lnTo>
                <a:close/>
              </a:path>
            </a:pathLst>
          </a:custGeom>
          <a:solidFill>
            <a:srgbClr val="65A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 29">
            <a:extLst>
              <a:ext uri="{FF2B5EF4-FFF2-40B4-BE49-F238E27FC236}">
                <a16:creationId xmlns:a16="http://schemas.microsoft.com/office/drawing/2014/main" id="{3A89451C-7613-4BC7-AF4A-8E950B42D35A}"/>
              </a:ext>
            </a:extLst>
          </p:cNvPr>
          <p:cNvSpPr/>
          <p:nvPr/>
        </p:nvSpPr>
        <p:spPr>
          <a:xfrm>
            <a:off x="4045469" y="2981028"/>
            <a:ext cx="616146" cy="1016248"/>
          </a:xfrm>
          <a:custGeom>
            <a:avLst/>
            <a:gdLst>
              <a:gd name="connsiteX0" fmla="*/ 745089 w 1091541"/>
              <a:gd name="connsiteY0" fmla="*/ 0 h 1800346"/>
              <a:gd name="connsiteX1" fmla="*/ 1091541 w 1091541"/>
              <a:gd name="connsiteY1" fmla="*/ 346452 h 1800346"/>
              <a:gd name="connsiteX2" fmla="*/ 1030142 w 1091541"/>
              <a:gd name="connsiteY2" fmla="*/ 413629 h 1800346"/>
              <a:gd name="connsiteX3" fmla="*/ 495156 w 1091541"/>
              <a:gd name="connsiteY3" fmla="*/ 1689190 h 1800346"/>
              <a:gd name="connsiteX4" fmla="*/ 489893 w 1091541"/>
              <a:gd name="connsiteY4" fmla="*/ 1800346 h 1800346"/>
              <a:gd name="connsiteX5" fmla="*/ 0 w 1091541"/>
              <a:gd name="connsiteY5" fmla="*/ 1800346 h 1800346"/>
              <a:gd name="connsiteX6" fmla="*/ 7488 w 1091541"/>
              <a:gd name="connsiteY6" fmla="*/ 1642192 h 1800346"/>
              <a:gd name="connsiteX7" fmla="*/ 654821 w 1091541"/>
              <a:gd name="connsiteY7" fmla="*/ 98763 h 1800346"/>
              <a:gd name="connsiteX8" fmla="*/ 745089 w 1091541"/>
              <a:gd name="connsiteY8" fmla="*/ 0 h 180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1541" h="1800346">
                <a:moveTo>
                  <a:pt x="745089" y="0"/>
                </a:moveTo>
                <a:lnTo>
                  <a:pt x="1091541" y="346452"/>
                </a:lnTo>
                <a:lnTo>
                  <a:pt x="1030142" y="413629"/>
                </a:lnTo>
                <a:cubicBezTo>
                  <a:pt x="734662" y="765472"/>
                  <a:pt x="541163" y="1205829"/>
                  <a:pt x="495156" y="1689190"/>
                </a:cubicBezTo>
                <a:lnTo>
                  <a:pt x="489893" y="1800346"/>
                </a:lnTo>
                <a:lnTo>
                  <a:pt x="0" y="1800346"/>
                </a:lnTo>
                <a:lnTo>
                  <a:pt x="7488" y="1642192"/>
                </a:lnTo>
                <a:cubicBezTo>
                  <a:pt x="63156" y="1057325"/>
                  <a:pt x="297290" y="524492"/>
                  <a:pt x="654821" y="98763"/>
                </a:cubicBezTo>
                <a:lnTo>
                  <a:pt x="745089" y="0"/>
                </a:lnTo>
                <a:close/>
              </a:path>
            </a:pathLst>
          </a:custGeom>
          <a:solidFill>
            <a:srgbClr val="33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 30">
            <a:extLst>
              <a:ext uri="{FF2B5EF4-FFF2-40B4-BE49-F238E27FC236}">
                <a16:creationId xmlns:a16="http://schemas.microsoft.com/office/drawing/2014/main" id="{E4AD6171-8FEA-4D57-93AC-ABB97C3234ED}"/>
              </a:ext>
            </a:extLst>
          </p:cNvPr>
          <p:cNvSpPr/>
          <p:nvPr/>
        </p:nvSpPr>
        <p:spPr>
          <a:xfrm>
            <a:off x="4045469" y="4124447"/>
            <a:ext cx="615339" cy="1016860"/>
          </a:xfrm>
          <a:custGeom>
            <a:avLst/>
            <a:gdLst>
              <a:gd name="connsiteX0" fmla="*/ 0 w 1090111"/>
              <a:gd name="connsiteY0" fmla="*/ 0 h 1801429"/>
              <a:gd name="connsiteX1" fmla="*/ 489227 w 1090111"/>
              <a:gd name="connsiteY1" fmla="*/ 0 h 1801429"/>
              <a:gd name="connsiteX2" fmla="*/ 492688 w 1090111"/>
              <a:gd name="connsiteY2" fmla="*/ 83490 h 1801429"/>
              <a:gd name="connsiteX3" fmla="*/ 956438 w 1090111"/>
              <a:gd name="connsiteY3" fmla="*/ 1294322 h 1801429"/>
              <a:gd name="connsiteX4" fmla="*/ 1090111 w 1090111"/>
              <a:gd name="connsiteY4" fmla="*/ 1455323 h 1801429"/>
              <a:gd name="connsiteX5" fmla="*/ 744005 w 1090111"/>
              <a:gd name="connsiteY5" fmla="*/ 1801429 h 1801429"/>
              <a:gd name="connsiteX6" fmla="*/ 727956 w 1090111"/>
              <a:gd name="connsiteY6" fmla="*/ 1785285 h 1801429"/>
              <a:gd name="connsiteX7" fmla="*/ 7488 w 1090111"/>
              <a:gd name="connsiteY7" fmla="*/ 158154 h 1801429"/>
              <a:gd name="connsiteX8" fmla="*/ 0 w 1090111"/>
              <a:gd name="connsiteY8" fmla="*/ 0 h 180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111" h="1801429">
                <a:moveTo>
                  <a:pt x="0" y="0"/>
                </a:moveTo>
                <a:lnTo>
                  <a:pt x="489227" y="0"/>
                </a:lnTo>
                <a:lnTo>
                  <a:pt x="492688" y="83490"/>
                </a:lnTo>
                <a:cubicBezTo>
                  <a:pt x="530368" y="536140"/>
                  <a:pt x="697285" y="952085"/>
                  <a:pt x="956438" y="1294322"/>
                </a:cubicBezTo>
                <a:lnTo>
                  <a:pt x="1090111" y="1455323"/>
                </a:lnTo>
                <a:lnTo>
                  <a:pt x="744005" y="1801429"/>
                </a:lnTo>
                <a:lnTo>
                  <a:pt x="727956" y="1785285"/>
                </a:lnTo>
                <a:cubicBezTo>
                  <a:pt x="329301" y="1346667"/>
                  <a:pt x="66867" y="782012"/>
                  <a:pt x="7488" y="158154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31">
            <a:extLst>
              <a:ext uri="{FF2B5EF4-FFF2-40B4-BE49-F238E27FC236}">
                <a16:creationId xmlns:a16="http://schemas.microsoft.com/office/drawing/2014/main" id="{7BFF1593-C6A1-426D-9C85-786E88840316}"/>
              </a:ext>
            </a:extLst>
          </p:cNvPr>
          <p:cNvSpPr/>
          <p:nvPr/>
        </p:nvSpPr>
        <p:spPr>
          <a:xfrm>
            <a:off x="6609998" y="4124447"/>
            <a:ext cx="616145" cy="1016248"/>
          </a:xfrm>
          <a:custGeom>
            <a:avLst/>
            <a:gdLst>
              <a:gd name="connsiteX0" fmla="*/ 601648 w 1091539"/>
              <a:gd name="connsiteY0" fmla="*/ 0 h 1800345"/>
              <a:gd name="connsiteX1" fmla="*/ 1091539 w 1091539"/>
              <a:gd name="connsiteY1" fmla="*/ 0 h 1800345"/>
              <a:gd name="connsiteX2" fmla="*/ 1084050 w 1091539"/>
              <a:gd name="connsiteY2" fmla="*/ 158154 h 1800345"/>
              <a:gd name="connsiteX3" fmla="*/ 436718 w 1091539"/>
              <a:gd name="connsiteY3" fmla="*/ 1701583 h 1800345"/>
              <a:gd name="connsiteX4" fmla="*/ 346450 w 1091539"/>
              <a:gd name="connsiteY4" fmla="*/ 1800345 h 1800345"/>
              <a:gd name="connsiteX5" fmla="*/ 0 w 1091539"/>
              <a:gd name="connsiteY5" fmla="*/ 1453895 h 1800345"/>
              <a:gd name="connsiteX6" fmla="*/ 61399 w 1091539"/>
              <a:gd name="connsiteY6" fmla="*/ 1386718 h 1800345"/>
              <a:gd name="connsiteX7" fmla="*/ 596385 w 1091539"/>
              <a:gd name="connsiteY7" fmla="*/ 111157 h 1800345"/>
              <a:gd name="connsiteX8" fmla="*/ 601648 w 1091539"/>
              <a:gd name="connsiteY8" fmla="*/ 0 h 180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1539" h="1800345">
                <a:moveTo>
                  <a:pt x="601648" y="0"/>
                </a:moveTo>
                <a:lnTo>
                  <a:pt x="1091539" y="0"/>
                </a:lnTo>
                <a:lnTo>
                  <a:pt x="1084050" y="158154"/>
                </a:lnTo>
                <a:cubicBezTo>
                  <a:pt x="1028382" y="743021"/>
                  <a:pt x="794248" y="1275853"/>
                  <a:pt x="436718" y="1701583"/>
                </a:cubicBezTo>
                <a:lnTo>
                  <a:pt x="346450" y="1800345"/>
                </a:lnTo>
                <a:lnTo>
                  <a:pt x="0" y="1453895"/>
                </a:lnTo>
                <a:lnTo>
                  <a:pt x="61399" y="1386718"/>
                </a:lnTo>
                <a:cubicBezTo>
                  <a:pt x="356879" y="1034876"/>
                  <a:pt x="550378" y="594518"/>
                  <a:pt x="596385" y="111157"/>
                </a:cubicBezTo>
                <a:lnTo>
                  <a:pt x="601648" y="0"/>
                </a:lnTo>
                <a:close/>
              </a:path>
            </a:pathLst>
          </a:custGeom>
          <a:solidFill>
            <a:srgbClr val="33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32">
            <a:extLst>
              <a:ext uri="{FF2B5EF4-FFF2-40B4-BE49-F238E27FC236}">
                <a16:creationId xmlns:a16="http://schemas.microsoft.com/office/drawing/2014/main" id="{2FE68095-1C8B-4B90-B143-21280803760C}"/>
              </a:ext>
            </a:extLst>
          </p:cNvPr>
          <p:cNvSpPr/>
          <p:nvPr/>
        </p:nvSpPr>
        <p:spPr>
          <a:xfrm>
            <a:off x="5699390" y="5035088"/>
            <a:ext cx="1016233" cy="615911"/>
          </a:xfrm>
          <a:custGeom>
            <a:avLst/>
            <a:gdLst>
              <a:gd name="connsiteX0" fmla="*/ 1453956 w 1800319"/>
              <a:gd name="connsiteY0" fmla="*/ 0 h 1091123"/>
              <a:gd name="connsiteX1" fmla="*/ 1800319 w 1800319"/>
              <a:gd name="connsiteY1" fmla="*/ 346363 h 1091123"/>
              <a:gd name="connsiteX2" fmla="*/ 1714525 w 1800319"/>
              <a:gd name="connsiteY2" fmla="*/ 425722 h 1091123"/>
              <a:gd name="connsiteX3" fmla="*/ 175962 w 1800319"/>
              <a:gd name="connsiteY3" fmla="*/ 1082238 h 1091123"/>
              <a:gd name="connsiteX4" fmla="*/ 0 w 1800319"/>
              <a:gd name="connsiteY4" fmla="*/ 1091123 h 1091123"/>
              <a:gd name="connsiteX5" fmla="*/ 0 w 1800319"/>
              <a:gd name="connsiteY5" fmla="*/ 601232 h 1091123"/>
              <a:gd name="connsiteX6" fmla="*/ 125875 w 1800319"/>
              <a:gd name="connsiteY6" fmla="*/ 594876 h 1091123"/>
              <a:gd name="connsiteX7" fmla="*/ 1397414 w 1800319"/>
              <a:gd name="connsiteY7" fmla="*/ 52301 h 1091123"/>
              <a:gd name="connsiteX8" fmla="*/ 1453956 w 1800319"/>
              <a:gd name="connsiteY8" fmla="*/ 0 h 109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319" h="1091123">
                <a:moveTo>
                  <a:pt x="1453956" y="0"/>
                </a:moveTo>
                <a:lnTo>
                  <a:pt x="1800319" y="346363"/>
                </a:lnTo>
                <a:lnTo>
                  <a:pt x="1714525" y="425722"/>
                </a:lnTo>
                <a:cubicBezTo>
                  <a:pt x="1290977" y="785754"/>
                  <a:pt x="759766" y="1022949"/>
                  <a:pt x="175962" y="1082238"/>
                </a:cubicBezTo>
                <a:lnTo>
                  <a:pt x="0" y="1091123"/>
                </a:lnTo>
                <a:lnTo>
                  <a:pt x="0" y="601232"/>
                </a:lnTo>
                <a:lnTo>
                  <a:pt x="125875" y="594876"/>
                </a:lnTo>
                <a:cubicBezTo>
                  <a:pt x="608357" y="545877"/>
                  <a:pt x="1047374" y="349848"/>
                  <a:pt x="1397414" y="52301"/>
                </a:cubicBezTo>
                <a:lnTo>
                  <a:pt x="1453956" y="0"/>
                </a:lnTo>
                <a:close/>
              </a:path>
            </a:pathLst>
          </a:custGeom>
          <a:solidFill>
            <a:srgbClr val="052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33">
            <a:extLst>
              <a:ext uri="{FF2B5EF4-FFF2-40B4-BE49-F238E27FC236}">
                <a16:creationId xmlns:a16="http://schemas.microsoft.com/office/drawing/2014/main" id="{8BAF4E3D-2433-484C-A1E5-0262463C5E54}"/>
              </a:ext>
            </a:extLst>
          </p:cNvPr>
          <p:cNvSpPr/>
          <p:nvPr/>
        </p:nvSpPr>
        <p:spPr>
          <a:xfrm>
            <a:off x="4555094" y="5035627"/>
            <a:ext cx="1017127" cy="615371"/>
          </a:xfrm>
          <a:custGeom>
            <a:avLst/>
            <a:gdLst>
              <a:gd name="connsiteX0" fmla="*/ 346993 w 1801904"/>
              <a:gd name="connsiteY0" fmla="*/ 0 h 1090168"/>
              <a:gd name="connsiteX1" fmla="*/ 496434 w 1801904"/>
              <a:gd name="connsiteY1" fmla="*/ 125592 h 1090168"/>
              <a:gd name="connsiteX2" fmla="*/ 1676031 w 1801904"/>
              <a:gd name="connsiteY2" fmla="*/ 593921 h 1090168"/>
              <a:gd name="connsiteX3" fmla="*/ 1801904 w 1801904"/>
              <a:gd name="connsiteY3" fmla="*/ 600277 h 1090168"/>
              <a:gd name="connsiteX4" fmla="*/ 1801904 w 1801904"/>
              <a:gd name="connsiteY4" fmla="*/ 1090168 h 1090168"/>
              <a:gd name="connsiteX5" fmla="*/ 1625941 w 1801904"/>
              <a:gd name="connsiteY5" fmla="*/ 1081283 h 1090168"/>
              <a:gd name="connsiteX6" fmla="*/ 4121 w 1801904"/>
              <a:gd name="connsiteY6" fmla="*/ 351139 h 1090168"/>
              <a:gd name="connsiteX7" fmla="*/ 0 w 1801904"/>
              <a:gd name="connsiteY7" fmla="*/ 346993 h 1090168"/>
              <a:gd name="connsiteX8" fmla="*/ 346993 w 1801904"/>
              <a:gd name="connsiteY8" fmla="*/ 0 h 10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04" h="1090168">
                <a:moveTo>
                  <a:pt x="346993" y="0"/>
                </a:moveTo>
                <a:lnTo>
                  <a:pt x="496434" y="125592"/>
                </a:lnTo>
                <a:cubicBezTo>
                  <a:pt x="830111" y="381418"/>
                  <a:pt x="1234904" y="549122"/>
                  <a:pt x="1676031" y="593921"/>
                </a:cubicBezTo>
                <a:lnTo>
                  <a:pt x="1801904" y="600277"/>
                </a:lnTo>
                <a:lnTo>
                  <a:pt x="1801904" y="1090168"/>
                </a:lnTo>
                <a:lnTo>
                  <a:pt x="1625941" y="1081283"/>
                </a:lnTo>
                <a:cubicBezTo>
                  <a:pt x="1003217" y="1018042"/>
                  <a:pt x="440332" y="752383"/>
                  <a:pt x="4121" y="351139"/>
                </a:cubicBezTo>
                <a:lnTo>
                  <a:pt x="0" y="346993"/>
                </a:lnTo>
                <a:lnTo>
                  <a:pt x="346993" y="0"/>
                </a:lnTo>
                <a:close/>
              </a:path>
            </a:pathLst>
          </a:custGeom>
          <a:solidFill>
            <a:srgbClr val="7E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34">
            <a:extLst>
              <a:ext uri="{FF2B5EF4-FFF2-40B4-BE49-F238E27FC236}">
                <a16:creationId xmlns:a16="http://schemas.microsoft.com/office/drawing/2014/main" id="{43488537-86AA-4443-A69F-77B91E07FE8B}"/>
              </a:ext>
            </a:extLst>
          </p:cNvPr>
          <p:cNvSpPr/>
          <p:nvPr/>
        </p:nvSpPr>
        <p:spPr>
          <a:xfrm>
            <a:off x="3627170" y="2572028"/>
            <a:ext cx="1118981" cy="500939"/>
          </a:xfrm>
          <a:custGeom>
            <a:avLst/>
            <a:gdLst>
              <a:gd name="connsiteX0" fmla="*/ 1638300 w 1638300"/>
              <a:gd name="connsiteY0" fmla="*/ 733425 h 733425"/>
              <a:gd name="connsiteX1" fmla="*/ 904875 w 1638300"/>
              <a:gd name="connsiteY1" fmla="*/ 0 h 733425"/>
              <a:gd name="connsiteX2" fmla="*/ 0 w 1638300"/>
              <a:gd name="connsiteY2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3425">
                <a:moveTo>
                  <a:pt x="1638300" y="733425"/>
                </a:moveTo>
                <a:lnTo>
                  <a:pt x="9048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 35">
            <a:extLst>
              <a:ext uri="{FF2B5EF4-FFF2-40B4-BE49-F238E27FC236}">
                <a16:creationId xmlns:a16="http://schemas.microsoft.com/office/drawing/2014/main" id="{56F1348B-9FAB-44AC-80D9-F1D6A41333AA}"/>
              </a:ext>
            </a:extLst>
          </p:cNvPr>
          <p:cNvSpPr/>
          <p:nvPr/>
        </p:nvSpPr>
        <p:spPr>
          <a:xfrm flipH="1">
            <a:off x="6518919" y="2572028"/>
            <a:ext cx="1118981" cy="500939"/>
          </a:xfrm>
          <a:custGeom>
            <a:avLst/>
            <a:gdLst>
              <a:gd name="connsiteX0" fmla="*/ 1638300 w 1638300"/>
              <a:gd name="connsiteY0" fmla="*/ 733425 h 733425"/>
              <a:gd name="connsiteX1" fmla="*/ 904875 w 1638300"/>
              <a:gd name="connsiteY1" fmla="*/ 0 h 733425"/>
              <a:gd name="connsiteX2" fmla="*/ 0 w 1638300"/>
              <a:gd name="connsiteY2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3425">
                <a:moveTo>
                  <a:pt x="1638300" y="733425"/>
                </a:moveTo>
                <a:lnTo>
                  <a:pt x="9048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ED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36">
            <a:extLst>
              <a:ext uri="{FF2B5EF4-FFF2-40B4-BE49-F238E27FC236}">
                <a16:creationId xmlns:a16="http://schemas.microsoft.com/office/drawing/2014/main" id="{0C34F60C-A964-4D69-A91A-407D5DB114F2}"/>
              </a:ext>
            </a:extLst>
          </p:cNvPr>
          <p:cNvSpPr/>
          <p:nvPr/>
        </p:nvSpPr>
        <p:spPr>
          <a:xfrm rot="10800000">
            <a:off x="6518919" y="5036209"/>
            <a:ext cx="1118981" cy="500939"/>
          </a:xfrm>
          <a:custGeom>
            <a:avLst/>
            <a:gdLst>
              <a:gd name="connsiteX0" fmla="*/ 1638300 w 1638300"/>
              <a:gd name="connsiteY0" fmla="*/ 733425 h 733425"/>
              <a:gd name="connsiteX1" fmla="*/ 904875 w 1638300"/>
              <a:gd name="connsiteY1" fmla="*/ 0 h 733425"/>
              <a:gd name="connsiteX2" fmla="*/ 0 w 1638300"/>
              <a:gd name="connsiteY2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3425">
                <a:moveTo>
                  <a:pt x="1638300" y="733425"/>
                </a:moveTo>
                <a:lnTo>
                  <a:pt x="9048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37">
            <a:extLst>
              <a:ext uri="{FF2B5EF4-FFF2-40B4-BE49-F238E27FC236}">
                <a16:creationId xmlns:a16="http://schemas.microsoft.com/office/drawing/2014/main" id="{F27EECED-7284-4788-A557-A0FE0998A5D8}"/>
              </a:ext>
            </a:extLst>
          </p:cNvPr>
          <p:cNvSpPr/>
          <p:nvPr/>
        </p:nvSpPr>
        <p:spPr>
          <a:xfrm rot="10800000" flipH="1">
            <a:off x="3633676" y="5036209"/>
            <a:ext cx="1118981" cy="500939"/>
          </a:xfrm>
          <a:custGeom>
            <a:avLst/>
            <a:gdLst>
              <a:gd name="connsiteX0" fmla="*/ 1638300 w 1638300"/>
              <a:gd name="connsiteY0" fmla="*/ 733425 h 733425"/>
              <a:gd name="connsiteX1" fmla="*/ 904875 w 1638300"/>
              <a:gd name="connsiteY1" fmla="*/ 0 h 733425"/>
              <a:gd name="connsiteX2" fmla="*/ 0 w 1638300"/>
              <a:gd name="connsiteY2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3425">
                <a:moveTo>
                  <a:pt x="1638300" y="733425"/>
                </a:moveTo>
                <a:lnTo>
                  <a:pt x="9048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ED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38">
            <a:extLst>
              <a:ext uri="{FF2B5EF4-FFF2-40B4-BE49-F238E27FC236}">
                <a16:creationId xmlns:a16="http://schemas.microsoft.com/office/drawing/2014/main" id="{3E7D8EDA-0DAB-4C66-8F5F-3876A5C8177B}"/>
              </a:ext>
            </a:extLst>
          </p:cNvPr>
          <p:cNvSpPr/>
          <p:nvPr/>
        </p:nvSpPr>
        <p:spPr>
          <a:xfrm>
            <a:off x="3612532" y="3995804"/>
            <a:ext cx="709122" cy="0"/>
          </a:xfrm>
          <a:custGeom>
            <a:avLst/>
            <a:gdLst>
              <a:gd name="connsiteX0" fmla="*/ 1038225 w 1038225"/>
              <a:gd name="connsiteY0" fmla="*/ 0 h 0"/>
              <a:gd name="connsiteX1" fmla="*/ 0 w 10382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8225">
                <a:moveTo>
                  <a:pt x="10382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39">
            <a:extLst>
              <a:ext uri="{FF2B5EF4-FFF2-40B4-BE49-F238E27FC236}">
                <a16:creationId xmlns:a16="http://schemas.microsoft.com/office/drawing/2014/main" id="{A7D79A52-A001-402A-B483-0282FC349766}"/>
              </a:ext>
            </a:extLst>
          </p:cNvPr>
          <p:cNvSpPr/>
          <p:nvPr/>
        </p:nvSpPr>
        <p:spPr>
          <a:xfrm>
            <a:off x="6943452" y="4124447"/>
            <a:ext cx="709122" cy="0"/>
          </a:xfrm>
          <a:custGeom>
            <a:avLst/>
            <a:gdLst>
              <a:gd name="connsiteX0" fmla="*/ 1038225 w 1038225"/>
              <a:gd name="connsiteY0" fmla="*/ 0 h 0"/>
              <a:gd name="connsiteX1" fmla="*/ 0 w 10382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8225">
                <a:moveTo>
                  <a:pt x="10382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8C44AF-EC1C-403A-918F-F534FBE8F006}"/>
              </a:ext>
            </a:extLst>
          </p:cNvPr>
          <p:cNvSpPr txBox="1"/>
          <p:nvPr/>
        </p:nvSpPr>
        <p:spPr>
          <a:xfrm>
            <a:off x="1777329" y="2391332"/>
            <a:ext cx="182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제설구간정보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F218F9-4F26-4503-A579-BAACC60C6809}"/>
              </a:ext>
            </a:extLst>
          </p:cNvPr>
          <p:cNvSpPr txBox="1"/>
          <p:nvPr/>
        </p:nvSpPr>
        <p:spPr>
          <a:xfrm>
            <a:off x="414829" y="2670081"/>
            <a:ext cx="319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시청 및 </a:t>
            </a:r>
            <a:r>
              <a:rPr lang="en-US" altLang="ko-KR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5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개 구청에 연락하여 요청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641058-59F7-4F6A-9964-45E182C1D7A9}"/>
              </a:ext>
            </a:extLst>
          </p:cNvPr>
          <p:cNvSpPr txBox="1"/>
          <p:nvPr/>
        </p:nvSpPr>
        <p:spPr>
          <a:xfrm>
            <a:off x="1777329" y="3798997"/>
            <a:ext cx="182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도로교통정보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ED0F39-D64C-4104-87CA-A631080F10CE}"/>
              </a:ext>
            </a:extLst>
          </p:cNvPr>
          <p:cNvSpPr txBox="1"/>
          <p:nvPr/>
        </p:nvSpPr>
        <p:spPr>
          <a:xfrm>
            <a:off x="414829" y="4077746"/>
            <a:ext cx="319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교통데이터 </a:t>
            </a:r>
            <a:r>
              <a:rPr lang="en-US" altLang="ko-KR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DW 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시스템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FBA48F-7C94-447C-B30C-462D79A9A472}"/>
              </a:ext>
            </a:extLst>
          </p:cNvPr>
          <p:cNvSpPr txBox="1"/>
          <p:nvPr/>
        </p:nvSpPr>
        <p:spPr>
          <a:xfrm>
            <a:off x="1777329" y="5346636"/>
            <a:ext cx="182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교통사고정보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78365F0-77AB-4BF5-8F73-3E501D6F67B8}"/>
              </a:ext>
            </a:extLst>
          </p:cNvPr>
          <p:cNvSpPr txBox="1"/>
          <p:nvPr/>
        </p:nvSpPr>
        <p:spPr>
          <a:xfrm>
            <a:off x="414829" y="5625385"/>
            <a:ext cx="319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도로교통공단 교통사고분석시스템</a:t>
            </a:r>
            <a:r>
              <a:rPr lang="en-US" altLang="ko-KR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(TAAS) 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활용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F0142D-A91B-4F91-BA9D-25423B3FDF21}"/>
              </a:ext>
            </a:extLst>
          </p:cNvPr>
          <p:cNvSpPr txBox="1"/>
          <p:nvPr/>
        </p:nvSpPr>
        <p:spPr>
          <a:xfrm>
            <a:off x="7708341" y="2391332"/>
            <a:ext cx="161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건축물정보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A8D2A6-0510-4497-8D84-74C0F8AB4692}"/>
              </a:ext>
            </a:extLst>
          </p:cNvPr>
          <p:cNvSpPr txBox="1"/>
          <p:nvPr/>
        </p:nvSpPr>
        <p:spPr>
          <a:xfrm>
            <a:off x="7724372" y="2670081"/>
            <a:ext cx="319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GIS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건물통합정보 표준데이터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B42E27-052A-47F3-9A9E-B17344C48486}"/>
              </a:ext>
            </a:extLst>
          </p:cNvPr>
          <p:cNvSpPr txBox="1"/>
          <p:nvPr/>
        </p:nvSpPr>
        <p:spPr>
          <a:xfrm>
            <a:off x="7648905" y="37959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5. </a:t>
            </a:r>
            <a:r>
              <a:rPr lang="ko-KR" altLang="en-US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기상정보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15B218-24AC-40BF-9575-141EA343E4DD}"/>
              </a:ext>
            </a:extLst>
          </p:cNvPr>
          <p:cNvSpPr txBox="1"/>
          <p:nvPr/>
        </p:nvSpPr>
        <p:spPr>
          <a:xfrm>
            <a:off x="7712649" y="4117379"/>
            <a:ext cx="319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기상청 </a:t>
            </a:r>
            <a:r>
              <a:rPr lang="ko-KR" altLang="en-US" sz="1400" dirty="0" err="1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기상자료개방포털</a:t>
            </a:r>
            <a:endParaRPr lang="ko-KR" altLang="en-US" sz="1400" dirty="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151D678-89FE-42C5-81D8-2C5D35B21B74}"/>
              </a:ext>
            </a:extLst>
          </p:cNvPr>
          <p:cNvSpPr txBox="1"/>
          <p:nvPr/>
        </p:nvSpPr>
        <p:spPr>
          <a:xfrm>
            <a:off x="7724372" y="5350546"/>
            <a:ext cx="24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6. </a:t>
            </a:r>
            <a:r>
              <a:rPr lang="ko-KR" altLang="en-US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지표면 온도 데이터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3A34E9-F457-4111-A587-1899244210EC}"/>
              </a:ext>
            </a:extLst>
          </p:cNvPr>
          <p:cNvSpPr txBox="1"/>
          <p:nvPr/>
        </p:nvSpPr>
        <p:spPr>
          <a:xfrm>
            <a:off x="7810934" y="5715968"/>
            <a:ext cx="319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USGS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위성자료</a:t>
            </a:r>
            <a:endParaRPr lang="en-US" altLang="ko-KR" sz="1400" dirty="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r>
              <a:rPr lang="ko-KR" altLang="en-US" sz="14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태양광자원지도 데이터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988EA1-218B-48DC-9E20-93E91984ACBF}"/>
              </a:ext>
            </a:extLst>
          </p:cNvPr>
          <p:cNvGrpSpPr/>
          <p:nvPr/>
        </p:nvGrpSpPr>
        <p:grpSpPr>
          <a:xfrm>
            <a:off x="4908672" y="3424422"/>
            <a:ext cx="1438235" cy="1306647"/>
            <a:chOff x="6773863" y="8515350"/>
            <a:chExt cx="307975" cy="325438"/>
          </a:xfrm>
          <a:solidFill>
            <a:srgbClr val="0072BC"/>
          </a:solidFill>
        </p:grpSpPr>
        <p:sp>
          <p:nvSpPr>
            <p:cNvPr id="71" name="Rectangle 181">
              <a:extLst>
                <a:ext uri="{FF2B5EF4-FFF2-40B4-BE49-F238E27FC236}">
                  <a16:creationId xmlns:a16="http://schemas.microsoft.com/office/drawing/2014/main" id="{8B7BE26D-83A2-43B7-83DA-B9A7F73BC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3863" y="8820150"/>
              <a:ext cx="307975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>
                <a:defRPr/>
              </a:pPr>
              <a:endParaRPr lang="ko-KR" altLang="en-US" sz="20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Century Gothic"/>
                <a:ea typeface="나눔스퀘어 Bold" panose="020B0600000101010101" pitchFamily="50" charset="-127"/>
              </a:endParaRPr>
            </a:p>
          </p:txBody>
        </p:sp>
        <p:sp>
          <p:nvSpPr>
            <p:cNvPr id="72" name="Freeform 182">
              <a:extLst>
                <a:ext uri="{FF2B5EF4-FFF2-40B4-BE49-F238E27FC236}">
                  <a16:creationId xmlns:a16="http://schemas.microsoft.com/office/drawing/2014/main" id="{B28FFAD6-5903-4D66-A906-C90B8380A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3863" y="8678863"/>
              <a:ext cx="60325" cy="120650"/>
            </a:xfrm>
            <a:custGeom>
              <a:avLst/>
              <a:gdLst>
                <a:gd name="T0" fmla="*/ 38 w 38"/>
                <a:gd name="T1" fmla="*/ 0 h 76"/>
                <a:gd name="T2" fmla="*/ 0 w 38"/>
                <a:gd name="T3" fmla="*/ 0 h 76"/>
                <a:gd name="T4" fmla="*/ 0 w 38"/>
                <a:gd name="T5" fmla="*/ 76 h 76"/>
                <a:gd name="T6" fmla="*/ 38 w 38"/>
                <a:gd name="T7" fmla="*/ 76 h 76"/>
                <a:gd name="T8" fmla="*/ 38 w 38"/>
                <a:gd name="T9" fmla="*/ 0 h 76"/>
                <a:gd name="T10" fmla="*/ 25 w 38"/>
                <a:gd name="T11" fmla="*/ 63 h 76"/>
                <a:gd name="T12" fmla="*/ 12 w 38"/>
                <a:gd name="T13" fmla="*/ 63 h 76"/>
                <a:gd name="T14" fmla="*/ 12 w 38"/>
                <a:gd name="T15" fmla="*/ 12 h 76"/>
                <a:gd name="T16" fmla="*/ 25 w 38"/>
                <a:gd name="T17" fmla="*/ 12 h 76"/>
                <a:gd name="T18" fmla="*/ 25 w 38"/>
                <a:gd name="T19" fmla="*/ 6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76">
                  <a:moveTo>
                    <a:pt x="38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38" y="76"/>
                  </a:lnTo>
                  <a:lnTo>
                    <a:pt x="38" y="0"/>
                  </a:lnTo>
                  <a:close/>
                  <a:moveTo>
                    <a:pt x="25" y="63"/>
                  </a:moveTo>
                  <a:lnTo>
                    <a:pt x="12" y="63"/>
                  </a:lnTo>
                  <a:lnTo>
                    <a:pt x="12" y="12"/>
                  </a:lnTo>
                  <a:lnTo>
                    <a:pt x="25" y="12"/>
                  </a:lnTo>
                  <a:lnTo>
                    <a:pt x="25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>
                <a:defRPr/>
              </a:pPr>
              <a:endParaRPr lang="ko-KR" altLang="en-US" sz="20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Century Gothic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Freeform 183">
              <a:extLst>
                <a:ext uri="{FF2B5EF4-FFF2-40B4-BE49-F238E27FC236}">
                  <a16:creationId xmlns:a16="http://schemas.microsoft.com/office/drawing/2014/main" id="{C754BA80-6DED-40C1-B12F-E901AFCCE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6413" y="8616950"/>
              <a:ext cx="61912" cy="184150"/>
            </a:xfrm>
            <a:custGeom>
              <a:avLst/>
              <a:gdLst>
                <a:gd name="T0" fmla="*/ 0 w 39"/>
                <a:gd name="T1" fmla="*/ 116 h 116"/>
                <a:gd name="T2" fmla="*/ 39 w 39"/>
                <a:gd name="T3" fmla="*/ 116 h 116"/>
                <a:gd name="T4" fmla="*/ 39 w 39"/>
                <a:gd name="T5" fmla="*/ 0 h 116"/>
                <a:gd name="T6" fmla="*/ 0 w 39"/>
                <a:gd name="T7" fmla="*/ 0 h 116"/>
                <a:gd name="T8" fmla="*/ 0 w 39"/>
                <a:gd name="T9" fmla="*/ 116 h 116"/>
                <a:gd name="T10" fmla="*/ 13 w 39"/>
                <a:gd name="T11" fmla="*/ 12 h 116"/>
                <a:gd name="T12" fmla="*/ 26 w 39"/>
                <a:gd name="T13" fmla="*/ 12 h 116"/>
                <a:gd name="T14" fmla="*/ 26 w 39"/>
                <a:gd name="T15" fmla="*/ 103 h 116"/>
                <a:gd name="T16" fmla="*/ 13 w 39"/>
                <a:gd name="T17" fmla="*/ 103 h 116"/>
                <a:gd name="T18" fmla="*/ 13 w 39"/>
                <a:gd name="T19" fmla="*/ 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116">
                  <a:moveTo>
                    <a:pt x="0" y="116"/>
                  </a:moveTo>
                  <a:lnTo>
                    <a:pt x="39" y="116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116"/>
                  </a:lnTo>
                  <a:close/>
                  <a:moveTo>
                    <a:pt x="13" y="12"/>
                  </a:moveTo>
                  <a:lnTo>
                    <a:pt x="26" y="12"/>
                  </a:lnTo>
                  <a:lnTo>
                    <a:pt x="26" y="103"/>
                  </a:lnTo>
                  <a:lnTo>
                    <a:pt x="13" y="103"/>
                  </a:ln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>
                <a:defRPr/>
              </a:pPr>
              <a:endParaRPr lang="ko-KR" altLang="en-US" sz="20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Century Gothic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Freeform 184">
              <a:extLst>
                <a:ext uri="{FF2B5EF4-FFF2-40B4-BE49-F238E27FC236}">
                  <a16:creationId xmlns:a16="http://schemas.microsoft.com/office/drawing/2014/main" id="{5CCE0B78-51D4-46EB-8E1E-8592A02BA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7375" y="8656638"/>
              <a:ext cx="63500" cy="144463"/>
            </a:xfrm>
            <a:custGeom>
              <a:avLst/>
              <a:gdLst>
                <a:gd name="T0" fmla="*/ 0 w 40"/>
                <a:gd name="T1" fmla="*/ 91 h 91"/>
                <a:gd name="T2" fmla="*/ 40 w 40"/>
                <a:gd name="T3" fmla="*/ 91 h 91"/>
                <a:gd name="T4" fmla="*/ 40 w 40"/>
                <a:gd name="T5" fmla="*/ 0 h 91"/>
                <a:gd name="T6" fmla="*/ 0 w 40"/>
                <a:gd name="T7" fmla="*/ 0 h 91"/>
                <a:gd name="T8" fmla="*/ 0 w 40"/>
                <a:gd name="T9" fmla="*/ 91 h 91"/>
                <a:gd name="T10" fmla="*/ 13 w 40"/>
                <a:gd name="T11" fmla="*/ 13 h 91"/>
                <a:gd name="T12" fmla="*/ 27 w 40"/>
                <a:gd name="T13" fmla="*/ 13 h 91"/>
                <a:gd name="T14" fmla="*/ 27 w 40"/>
                <a:gd name="T15" fmla="*/ 78 h 91"/>
                <a:gd name="T16" fmla="*/ 13 w 40"/>
                <a:gd name="T17" fmla="*/ 78 h 91"/>
                <a:gd name="T18" fmla="*/ 13 w 40"/>
                <a:gd name="T19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91">
                  <a:moveTo>
                    <a:pt x="0" y="91"/>
                  </a:moveTo>
                  <a:lnTo>
                    <a:pt x="40" y="91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91"/>
                  </a:lnTo>
                  <a:close/>
                  <a:moveTo>
                    <a:pt x="13" y="13"/>
                  </a:moveTo>
                  <a:lnTo>
                    <a:pt x="27" y="13"/>
                  </a:lnTo>
                  <a:lnTo>
                    <a:pt x="27" y="78"/>
                  </a:lnTo>
                  <a:lnTo>
                    <a:pt x="13" y="78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>
                <a:defRPr/>
              </a:pPr>
              <a:endParaRPr lang="ko-KR" altLang="en-US" sz="20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Century Gothic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Freeform 185">
              <a:extLst>
                <a:ext uri="{FF2B5EF4-FFF2-40B4-BE49-F238E27FC236}">
                  <a16:creationId xmlns:a16="http://schemas.microsoft.com/office/drawing/2014/main" id="{B48F728C-51F4-482E-9B05-A1CB1127C8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9925" y="8618538"/>
              <a:ext cx="60325" cy="182563"/>
            </a:xfrm>
            <a:custGeom>
              <a:avLst/>
              <a:gdLst>
                <a:gd name="T0" fmla="*/ 0 w 38"/>
                <a:gd name="T1" fmla="*/ 115 h 115"/>
                <a:gd name="T2" fmla="*/ 38 w 38"/>
                <a:gd name="T3" fmla="*/ 115 h 115"/>
                <a:gd name="T4" fmla="*/ 38 w 38"/>
                <a:gd name="T5" fmla="*/ 0 h 115"/>
                <a:gd name="T6" fmla="*/ 0 w 38"/>
                <a:gd name="T7" fmla="*/ 0 h 115"/>
                <a:gd name="T8" fmla="*/ 0 w 38"/>
                <a:gd name="T9" fmla="*/ 115 h 115"/>
                <a:gd name="T10" fmla="*/ 13 w 38"/>
                <a:gd name="T11" fmla="*/ 13 h 115"/>
                <a:gd name="T12" fmla="*/ 25 w 38"/>
                <a:gd name="T13" fmla="*/ 13 h 115"/>
                <a:gd name="T14" fmla="*/ 25 w 38"/>
                <a:gd name="T15" fmla="*/ 102 h 115"/>
                <a:gd name="T16" fmla="*/ 13 w 38"/>
                <a:gd name="T17" fmla="*/ 102 h 115"/>
                <a:gd name="T18" fmla="*/ 13 w 38"/>
                <a:gd name="T19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5">
                  <a:moveTo>
                    <a:pt x="0" y="115"/>
                  </a:moveTo>
                  <a:lnTo>
                    <a:pt x="38" y="115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15"/>
                  </a:lnTo>
                  <a:close/>
                  <a:moveTo>
                    <a:pt x="13" y="13"/>
                  </a:moveTo>
                  <a:lnTo>
                    <a:pt x="25" y="13"/>
                  </a:lnTo>
                  <a:lnTo>
                    <a:pt x="25" y="102"/>
                  </a:lnTo>
                  <a:lnTo>
                    <a:pt x="13" y="102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>
                <a:defRPr/>
              </a:pPr>
              <a:endParaRPr lang="ko-KR" altLang="en-US" sz="20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Century Gothic"/>
                <a:ea typeface="나눔스퀘어 Bold" panose="020B0600000101010101" pitchFamily="50" charset="-127"/>
              </a:endParaRPr>
            </a:p>
          </p:txBody>
        </p:sp>
        <p:sp>
          <p:nvSpPr>
            <p:cNvPr id="76" name="Freeform 186">
              <a:extLst>
                <a:ext uri="{FF2B5EF4-FFF2-40B4-BE49-F238E27FC236}">
                  <a16:creationId xmlns:a16="http://schemas.microsoft.com/office/drawing/2014/main" id="{7347E045-BED6-4F70-80AF-A99ED268F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5450" y="8515350"/>
              <a:ext cx="304800" cy="136525"/>
            </a:xfrm>
            <a:custGeom>
              <a:avLst/>
              <a:gdLst>
                <a:gd name="T0" fmla="*/ 49 w 484"/>
                <a:gd name="T1" fmla="*/ 215 h 215"/>
                <a:gd name="T2" fmla="*/ 97 w 484"/>
                <a:gd name="T3" fmla="*/ 167 h 215"/>
                <a:gd name="T4" fmla="*/ 94 w 484"/>
                <a:gd name="T5" fmla="*/ 150 h 215"/>
                <a:gd name="T6" fmla="*/ 156 w 484"/>
                <a:gd name="T7" fmla="*/ 92 h 215"/>
                <a:gd name="T8" fmla="*/ 177 w 484"/>
                <a:gd name="T9" fmla="*/ 97 h 215"/>
                <a:gd name="T10" fmla="*/ 208 w 484"/>
                <a:gd name="T11" fmla="*/ 86 h 215"/>
                <a:gd name="T12" fmla="*/ 260 w 484"/>
                <a:gd name="T13" fmla="*/ 123 h 215"/>
                <a:gd name="T14" fmla="*/ 259 w 484"/>
                <a:gd name="T15" fmla="*/ 134 h 215"/>
                <a:gd name="T16" fmla="*/ 307 w 484"/>
                <a:gd name="T17" fmla="*/ 183 h 215"/>
                <a:gd name="T18" fmla="*/ 355 w 484"/>
                <a:gd name="T19" fmla="*/ 143 h 215"/>
                <a:gd name="T20" fmla="*/ 405 w 484"/>
                <a:gd name="T21" fmla="*/ 108 h 215"/>
                <a:gd name="T22" fmla="*/ 436 w 484"/>
                <a:gd name="T23" fmla="*/ 119 h 215"/>
                <a:gd name="T24" fmla="*/ 484 w 484"/>
                <a:gd name="T25" fmla="*/ 71 h 215"/>
                <a:gd name="T26" fmla="*/ 436 w 484"/>
                <a:gd name="T27" fmla="*/ 22 h 215"/>
                <a:gd name="T28" fmla="*/ 387 w 484"/>
                <a:gd name="T29" fmla="*/ 71 h 215"/>
                <a:gd name="T30" fmla="*/ 388 w 484"/>
                <a:gd name="T31" fmla="*/ 80 h 215"/>
                <a:gd name="T32" fmla="*/ 348 w 484"/>
                <a:gd name="T33" fmla="*/ 108 h 215"/>
                <a:gd name="T34" fmla="*/ 307 w 484"/>
                <a:gd name="T35" fmla="*/ 86 h 215"/>
                <a:gd name="T36" fmla="*/ 278 w 484"/>
                <a:gd name="T37" fmla="*/ 96 h 215"/>
                <a:gd name="T38" fmla="*/ 225 w 484"/>
                <a:gd name="T39" fmla="*/ 58 h 215"/>
                <a:gd name="T40" fmla="*/ 226 w 484"/>
                <a:gd name="T41" fmla="*/ 48 h 215"/>
                <a:gd name="T42" fmla="*/ 177 w 484"/>
                <a:gd name="T43" fmla="*/ 0 h 215"/>
                <a:gd name="T44" fmla="*/ 129 w 484"/>
                <a:gd name="T45" fmla="*/ 48 h 215"/>
                <a:gd name="T46" fmla="*/ 133 w 484"/>
                <a:gd name="T47" fmla="*/ 68 h 215"/>
                <a:gd name="T48" fmla="*/ 74 w 484"/>
                <a:gd name="T49" fmla="*/ 125 h 215"/>
                <a:gd name="T50" fmla="*/ 49 w 484"/>
                <a:gd name="T51" fmla="*/ 118 h 215"/>
                <a:gd name="T52" fmla="*/ 0 w 484"/>
                <a:gd name="T53" fmla="*/ 167 h 215"/>
                <a:gd name="T54" fmla="*/ 49 w 484"/>
                <a:gd name="T55" fmla="*/ 215 h 215"/>
                <a:gd name="T56" fmla="*/ 436 w 484"/>
                <a:gd name="T57" fmla="*/ 55 h 215"/>
                <a:gd name="T58" fmla="*/ 452 w 484"/>
                <a:gd name="T59" fmla="*/ 71 h 215"/>
                <a:gd name="T60" fmla="*/ 436 w 484"/>
                <a:gd name="T61" fmla="*/ 87 h 215"/>
                <a:gd name="T62" fmla="*/ 419 w 484"/>
                <a:gd name="T63" fmla="*/ 71 h 215"/>
                <a:gd name="T64" fmla="*/ 436 w 484"/>
                <a:gd name="T65" fmla="*/ 55 h 215"/>
                <a:gd name="T66" fmla="*/ 307 w 484"/>
                <a:gd name="T67" fmla="*/ 118 h 215"/>
                <a:gd name="T68" fmla="*/ 323 w 484"/>
                <a:gd name="T69" fmla="*/ 134 h 215"/>
                <a:gd name="T70" fmla="*/ 307 w 484"/>
                <a:gd name="T71" fmla="*/ 150 h 215"/>
                <a:gd name="T72" fmla="*/ 291 w 484"/>
                <a:gd name="T73" fmla="*/ 134 h 215"/>
                <a:gd name="T74" fmla="*/ 307 w 484"/>
                <a:gd name="T75" fmla="*/ 118 h 215"/>
                <a:gd name="T76" fmla="*/ 177 w 484"/>
                <a:gd name="T77" fmla="*/ 32 h 215"/>
                <a:gd name="T78" fmla="*/ 194 w 484"/>
                <a:gd name="T79" fmla="*/ 48 h 215"/>
                <a:gd name="T80" fmla="*/ 177 w 484"/>
                <a:gd name="T81" fmla="*/ 65 h 215"/>
                <a:gd name="T82" fmla="*/ 161 w 484"/>
                <a:gd name="T83" fmla="*/ 48 h 215"/>
                <a:gd name="T84" fmla="*/ 177 w 484"/>
                <a:gd name="T85" fmla="*/ 32 h 215"/>
                <a:gd name="T86" fmla="*/ 49 w 484"/>
                <a:gd name="T87" fmla="*/ 150 h 215"/>
                <a:gd name="T88" fmla="*/ 65 w 484"/>
                <a:gd name="T89" fmla="*/ 167 h 215"/>
                <a:gd name="T90" fmla="*/ 49 w 484"/>
                <a:gd name="T91" fmla="*/ 183 h 215"/>
                <a:gd name="T92" fmla="*/ 33 w 484"/>
                <a:gd name="T93" fmla="*/ 167 h 215"/>
                <a:gd name="T94" fmla="*/ 49 w 484"/>
                <a:gd name="T95" fmla="*/ 15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4" h="215">
                  <a:moveTo>
                    <a:pt x="49" y="215"/>
                  </a:moveTo>
                  <a:cubicBezTo>
                    <a:pt x="76" y="215"/>
                    <a:pt x="97" y="193"/>
                    <a:pt x="97" y="167"/>
                  </a:cubicBezTo>
                  <a:cubicBezTo>
                    <a:pt x="97" y="161"/>
                    <a:pt x="96" y="156"/>
                    <a:pt x="94" y="150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2" y="95"/>
                    <a:pt x="170" y="97"/>
                    <a:pt x="177" y="97"/>
                  </a:cubicBezTo>
                  <a:cubicBezTo>
                    <a:pt x="189" y="97"/>
                    <a:pt x="200" y="93"/>
                    <a:pt x="208" y="86"/>
                  </a:cubicBezTo>
                  <a:cubicBezTo>
                    <a:pt x="260" y="123"/>
                    <a:pt x="260" y="123"/>
                    <a:pt x="260" y="123"/>
                  </a:cubicBezTo>
                  <a:cubicBezTo>
                    <a:pt x="259" y="127"/>
                    <a:pt x="259" y="130"/>
                    <a:pt x="259" y="134"/>
                  </a:cubicBezTo>
                  <a:cubicBezTo>
                    <a:pt x="259" y="161"/>
                    <a:pt x="280" y="183"/>
                    <a:pt x="307" y="183"/>
                  </a:cubicBezTo>
                  <a:cubicBezTo>
                    <a:pt x="331" y="183"/>
                    <a:pt x="351" y="166"/>
                    <a:pt x="355" y="143"/>
                  </a:cubicBezTo>
                  <a:cubicBezTo>
                    <a:pt x="405" y="108"/>
                    <a:pt x="405" y="108"/>
                    <a:pt x="405" y="108"/>
                  </a:cubicBezTo>
                  <a:cubicBezTo>
                    <a:pt x="413" y="115"/>
                    <a:pt x="424" y="119"/>
                    <a:pt x="436" y="119"/>
                  </a:cubicBezTo>
                  <a:cubicBezTo>
                    <a:pt x="462" y="119"/>
                    <a:pt x="484" y="98"/>
                    <a:pt x="484" y="71"/>
                  </a:cubicBezTo>
                  <a:cubicBezTo>
                    <a:pt x="484" y="44"/>
                    <a:pt x="462" y="22"/>
                    <a:pt x="436" y="22"/>
                  </a:cubicBezTo>
                  <a:cubicBezTo>
                    <a:pt x="409" y="22"/>
                    <a:pt x="387" y="44"/>
                    <a:pt x="387" y="71"/>
                  </a:cubicBezTo>
                  <a:cubicBezTo>
                    <a:pt x="387" y="74"/>
                    <a:pt x="387" y="77"/>
                    <a:pt x="388" y="80"/>
                  </a:cubicBezTo>
                  <a:cubicBezTo>
                    <a:pt x="348" y="108"/>
                    <a:pt x="348" y="108"/>
                    <a:pt x="348" y="108"/>
                  </a:cubicBezTo>
                  <a:cubicBezTo>
                    <a:pt x="340" y="95"/>
                    <a:pt x="324" y="86"/>
                    <a:pt x="307" y="86"/>
                  </a:cubicBezTo>
                  <a:cubicBezTo>
                    <a:pt x="296" y="86"/>
                    <a:pt x="286" y="89"/>
                    <a:pt x="278" y="96"/>
                  </a:cubicBezTo>
                  <a:cubicBezTo>
                    <a:pt x="225" y="58"/>
                    <a:pt x="225" y="58"/>
                    <a:pt x="225" y="58"/>
                  </a:cubicBezTo>
                  <a:cubicBezTo>
                    <a:pt x="226" y="55"/>
                    <a:pt x="226" y="52"/>
                    <a:pt x="226" y="48"/>
                  </a:cubicBezTo>
                  <a:cubicBezTo>
                    <a:pt x="226" y="22"/>
                    <a:pt x="204" y="0"/>
                    <a:pt x="177" y="0"/>
                  </a:cubicBezTo>
                  <a:cubicBezTo>
                    <a:pt x="151" y="0"/>
                    <a:pt x="129" y="22"/>
                    <a:pt x="129" y="48"/>
                  </a:cubicBezTo>
                  <a:cubicBezTo>
                    <a:pt x="129" y="56"/>
                    <a:pt x="130" y="62"/>
                    <a:pt x="133" y="68"/>
                  </a:cubicBezTo>
                  <a:cubicBezTo>
                    <a:pt x="74" y="125"/>
                    <a:pt x="74" y="125"/>
                    <a:pt x="74" y="125"/>
                  </a:cubicBezTo>
                  <a:cubicBezTo>
                    <a:pt x="67" y="121"/>
                    <a:pt x="58" y="118"/>
                    <a:pt x="49" y="118"/>
                  </a:cubicBezTo>
                  <a:cubicBezTo>
                    <a:pt x="22" y="118"/>
                    <a:pt x="0" y="140"/>
                    <a:pt x="0" y="167"/>
                  </a:cubicBezTo>
                  <a:cubicBezTo>
                    <a:pt x="0" y="193"/>
                    <a:pt x="22" y="215"/>
                    <a:pt x="49" y="215"/>
                  </a:cubicBezTo>
                  <a:moveTo>
                    <a:pt x="436" y="55"/>
                  </a:moveTo>
                  <a:cubicBezTo>
                    <a:pt x="445" y="55"/>
                    <a:pt x="452" y="62"/>
                    <a:pt x="452" y="71"/>
                  </a:cubicBezTo>
                  <a:cubicBezTo>
                    <a:pt x="452" y="80"/>
                    <a:pt x="445" y="87"/>
                    <a:pt x="436" y="87"/>
                  </a:cubicBezTo>
                  <a:cubicBezTo>
                    <a:pt x="427" y="87"/>
                    <a:pt x="419" y="80"/>
                    <a:pt x="419" y="71"/>
                  </a:cubicBezTo>
                  <a:cubicBezTo>
                    <a:pt x="419" y="62"/>
                    <a:pt x="427" y="55"/>
                    <a:pt x="436" y="55"/>
                  </a:cubicBezTo>
                  <a:moveTo>
                    <a:pt x="307" y="118"/>
                  </a:moveTo>
                  <a:cubicBezTo>
                    <a:pt x="316" y="118"/>
                    <a:pt x="323" y="125"/>
                    <a:pt x="323" y="134"/>
                  </a:cubicBezTo>
                  <a:cubicBezTo>
                    <a:pt x="323" y="143"/>
                    <a:pt x="316" y="150"/>
                    <a:pt x="307" y="150"/>
                  </a:cubicBezTo>
                  <a:cubicBezTo>
                    <a:pt x="298" y="150"/>
                    <a:pt x="291" y="143"/>
                    <a:pt x="291" y="134"/>
                  </a:cubicBezTo>
                  <a:cubicBezTo>
                    <a:pt x="291" y="125"/>
                    <a:pt x="298" y="118"/>
                    <a:pt x="307" y="118"/>
                  </a:cubicBezTo>
                  <a:moveTo>
                    <a:pt x="177" y="32"/>
                  </a:moveTo>
                  <a:cubicBezTo>
                    <a:pt x="186" y="32"/>
                    <a:pt x="194" y="40"/>
                    <a:pt x="194" y="48"/>
                  </a:cubicBezTo>
                  <a:cubicBezTo>
                    <a:pt x="194" y="57"/>
                    <a:pt x="186" y="65"/>
                    <a:pt x="177" y="65"/>
                  </a:cubicBezTo>
                  <a:cubicBezTo>
                    <a:pt x="169" y="65"/>
                    <a:pt x="161" y="57"/>
                    <a:pt x="161" y="48"/>
                  </a:cubicBezTo>
                  <a:cubicBezTo>
                    <a:pt x="161" y="40"/>
                    <a:pt x="169" y="32"/>
                    <a:pt x="177" y="32"/>
                  </a:cubicBezTo>
                  <a:moveTo>
                    <a:pt x="49" y="150"/>
                  </a:moveTo>
                  <a:cubicBezTo>
                    <a:pt x="58" y="150"/>
                    <a:pt x="65" y="158"/>
                    <a:pt x="65" y="167"/>
                  </a:cubicBezTo>
                  <a:cubicBezTo>
                    <a:pt x="65" y="176"/>
                    <a:pt x="58" y="183"/>
                    <a:pt x="49" y="183"/>
                  </a:cubicBezTo>
                  <a:cubicBezTo>
                    <a:pt x="40" y="183"/>
                    <a:pt x="33" y="176"/>
                    <a:pt x="33" y="167"/>
                  </a:cubicBezTo>
                  <a:cubicBezTo>
                    <a:pt x="33" y="158"/>
                    <a:pt x="40" y="150"/>
                    <a:pt x="49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>
                <a:defRPr/>
              </a:pPr>
              <a:endParaRPr lang="ko-KR" altLang="en-US" sz="20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Century Gothic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9C47A28-1FF0-4047-B870-EA60042470AF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65EA6D5-B348-4C39-BB25-876A6185F2A7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0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43166" y="2302329"/>
            <a:ext cx="2588850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800" b="1" spc="-14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rgbClr val="FEE9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</a:p>
        </p:txBody>
      </p:sp>
      <p:sp>
        <p:nvSpPr>
          <p:cNvPr id="12" name="타원 11"/>
          <p:cNvSpPr/>
          <p:nvPr/>
        </p:nvSpPr>
        <p:spPr>
          <a:xfrm>
            <a:off x="1374776" y="2421916"/>
            <a:ext cx="527050" cy="5270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800" b="1" spc="-20" dirty="0">
              <a:ln>
                <a:solidFill>
                  <a:srgbClr val="C6C9D0">
                    <a:alpha val="0"/>
                  </a:srgbClr>
                </a:solidFill>
              </a:ln>
              <a:solidFill>
                <a:srgbClr val="2A5082"/>
              </a:solidFill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33588" y="2925888"/>
            <a:ext cx="376237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56760" y="1937408"/>
            <a:ext cx="10801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b="1" spc="-2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rgbClr val="FF9933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rPr>
              <a:t>CHAPTER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7941" y="2495542"/>
            <a:ext cx="245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300" normalizeH="0" baseline="0" noProof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2A5082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rPr>
              <a:t>III</a:t>
            </a:r>
            <a:endParaRPr kumimoji="0" lang="en-US" altLang="ko-KR" sz="2400" b="1" i="0" u="none" strike="noStrike" kern="1200" cap="none" spc="-300" normalizeH="0" baseline="0" noProof="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2A5082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73EBE-3ED5-4431-A969-1E3C3F5B551B}"/>
              </a:ext>
            </a:extLst>
          </p:cNvPr>
          <p:cNvSpPr/>
          <p:nvPr/>
        </p:nvSpPr>
        <p:spPr>
          <a:xfrm>
            <a:off x="2543166" y="4038156"/>
            <a:ext cx="3279744" cy="8494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23850" lvl="0" indent="-323850">
              <a:lnSpc>
                <a:spcPct val="120000"/>
              </a:lnSpc>
              <a:spcAft>
                <a:spcPts val="600"/>
              </a:spcAft>
              <a:buClr>
                <a:prstClr val="white"/>
              </a:buClr>
              <a:buSzPct val="100000"/>
              <a:buFont typeface="+mj-lt"/>
              <a:buAutoNum type="arabicPeriod"/>
            </a:pPr>
            <a:r>
              <a:rPr lang="ko-KR" altLang="en-US" sz="2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 광역시 현황 데이터</a:t>
            </a:r>
            <a:endParaRPr lang="en-US" altLang="ko-KR" sz="2200" b="1" spc="-10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23850" lvl="0" indent="-323850">
              <a:lnSpc>
                <a:spcPct val="120000"/>
              </a:lnSpc>
              <a:spcAft>
                <a:spcPts val="600"/>
              </a:spcAft>
              <a:buClr>
                <a:prstClr val="white"/>
              </a:buClr>
              <a:buSzPct val="100000"/>
              <a:buFont typeface="+mj-lt"/>
              <a:buAutoNum type="arabicPeriod"/>
            </a:pPr>
            <a:r>
              <a:rPr lang="ko-KR" altLang="en-US" sz="2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및 </a:t>
            </a:r>
            <a:r>
              <a:rPr lang="ko-KR" altLang="en-US" sz="2200" b="1" spc="-100" dirty="0" err="1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200" b="1" spc="-10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5BA6E99-DF86-46A5-BE14-D5DFD4EDD45F}"/>
              </a:ext>
            </a:extLst>
          </p:cNvPr>
          <p:cNvSpPr/>
          <p:nvPr/>
        </p:nvSpPr>
        <p:spPr>
          <a:xfrm>
            <a:off x="0" y="4887556"/>
            <a:ext cx="467360" cy="2549564"/>
          </a:xfrm>
          <a:prstGeom prst="ellipse">
            <a:avLst/>
          </a:prstGeom>
          <a:solidFill>
            <a:srgbClr val="28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4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3EB010-FB1F-49BA-BF5E-487BE901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39" y="1566435"/>
            <a:ext cx="4226548" cy="53673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18C95F-7ADA-446E-99FA-5B4DE24130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9879" y="5323193"/>
            <a:ext cx="2641028" cy="1555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CA25F8-01A8-4A3F-82D1-C36C800F39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358" y="2589037"/>
            <a:ext cx="3442090" cy="20275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4D175A-05A0-4CCA-A523-4EB5663E2E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4671" y="2537138"/>
            <a:ext cx="947227" cy="557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342E5D-FDD0-4F16-87FA-0CBAA932BA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8983" y="4623752"/>
            <a:ext cx="1921660" cy="1131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0A409E-1A93-44AB-934C-303A7422B1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2887" y="4177437"/>
            <a:ext cx="1203374" cy="708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21E0D-3458-4A70-9CBB-85CC03CD0833}"/>
              </a:ext>
            </a:extLst>
          </p:cNvPr>
          <p:cNvSpPr txBox="1"/>
          <p:nvPr/>
        </p:nvSpPr>
        <p:spPr>
          <a:xfrm>
            <a:off x="932421" y="4232289"/>
            <a:ext cx="17888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유성구</a:t>
            </a:r>
            <a:r>
              <a:rPr lang="en-US" altLang="ko-KR" sz="1500" b="1" dirty="0"/>
              <a:t>12</a:t>
            </a:r>
            <a:r>
              <a:rPr lang="ko-KR" altLang="en-US" sz="1500" b="1" dirty="0"/>
              <a:t>구간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BF306-FB3C-4472-AE66-003871132823}"/>
              </a:ext>
            </a:extLst>
          </p:cNvPr>
          <p:cNvSpPr txBox="1"/>
          <p:nvPr/>
        </p:nvSpPr>
        <p:spPr>
          <a:xfrm>
            <a:off x="1665595" y="6612074"/>
            <a:ext cx="16576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서구 </a:t>
            </a:r>
            <a:r>
              <a:rPr lang="en-US" altLang="ko-KR" sz="1500" b="1" dirty="0"/>
              <a:t>11</a:t>
            </a:r>
            <a:r>
              <a:rPr lang="ko-KR" altLang="en-US" sz="1500" b="1" dirty="0"/>
              <a:t>구간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3607B-4604-456C-8228-49D0546633ED}"/>
              </a:ext>
            </a:extLst>
          </p:cNvPr>
          <p:cNvSpPr txBox="1"/>
          <p:nvPr/>
        </p:nvSpPr>
        <p:spPr>
          <a:xfrm>
            <a:off x="4244671" y="3095094"/>
            <a:ext cx="19216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대덕구 </a:t>
            </a:r>
            <a:r>
              <a:rPr lang="en-US" altLang="ko-KR" sz="1500" b="1" dirty="0"/>
              <a:t>4</a:t>
            </a:r>
            <a:r>
              <a:rPr lang="ko-KR" altLang="en-US" sz="1500" b="1" dirty="0"/>
              <a:t>구간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6342E-FA6A-4090-B704-6F57370A7736}"/>
              </a:ext>
            </a:extLst>
          </p:cNvPr>
          <p:cNvSpPr txBox="1"/>
          <p:nvPr/>
        </p:nvSpPr>
        <p:spPr>
          <a:xfrm>
            <a:off x="4962957" y="4775554"/>
            <a:ext cx="16970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동구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구간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1D7B5-1ED7-4A5D-946B-0B5FD4108E36}"/>
              </a:ext>
            </a:extLst>
          </p:cNvPr>
          <p:cNvSpPr txBox="1"/>
          <p:nvPr/>
        </p:nvSpPr>
        <p:spPr>
          <a:xfrm>
            <a:off x="3209797" y="5497243"/>
            <a:ext cx="2221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중구 </a:t>
            </a:r>
            <a:r>
              <a:rPr lang="en-US" altLang="ko-KR" sz="1500" b="1" dirty="0"/>
              <a:t>7</a:t>
            </a:r>
            <a:r>
              <a:rPr lang="ko-KR" altLang="en-US" sz="1500" b="1" dirty="0"/>
              <a:t>구간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735AEC-1523-4231-B2C2-8C24C6290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874" y="1682376"/>
            <a:ext cx="3838689" cy="51354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B244F-41DA-4660-88BF-EC93DBE80858}"/>
              </a:ext>
            </a:extLst>
          </p:cNvPr>
          <p:cNvSpPr/>
          <p:nvPr/>
        </p:nvSpPr>
        <p:spPr>
          <a:xfrm>
            <a:off x="881063" y="286131"/>
            <a:ext cx="4537139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marL="514350" lvl="0" indent="-514350">
              <a:buAutoNum type="arabicPeriod"/>
            </a:pP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대전 광역시 현황 데이터</a:t>
            </a:r>
            <a:endParaRPr lang="en-US" altLang="ko-KR" sz="3000" b="1" spc="-1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자치구별 제설구간 개수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E71CBA-10B9-452B-AC72-510461B48696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5308D3-C807-48FE-8F45-0AD2A8ACD22D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8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A783EF-8052-406B-ABAF-72B24DAC7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73"/>
          <a:stretch/>
        </p:blipFill>
        <p:spPr>
          <a:xfrm>
            <a:off x="965433" y="2144987"/>
            <a:ext cx="5455920" cy="4214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E79C29-E276-48CB-8A6B-1A4376D0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70" y="2900268"/>
            <a:ext cx="2657475" cy="24669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E4FCE8-CA93-4368-861F-8FB93342C8FD}"/>
              </a:ext>
            </a:extLst>
          </p:cNvPr>
          <p:cNvSpPr/>
          <p:nvPr/>
        </p:nvSpPr>
        <p:spPr>
          <a:xfrm>
            <a:off x="881063" y="286131"/>
            <a:ext cx="4983416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marL="514350" lvl="0" indent="-514350">
              <a:buAutoNum type="arabicPeriod"/>
            </a:pP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대전 광역시 현황 데이터</a:t>
            </a:r>
            <a:endParaRPr lang="en-US" altLang="ko-KR" sz="3000" b="1" spc="-1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en-US" altLang="ko-KR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 </a:t>
            </a: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빙판길 교통사고 자치구별 요약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E6B0F9D-4697-48FE-ACBD-1B948A591957}"/>
              </a:ext>
            </a:extLst>
          </p:cNvPr>
          <p:cNvCxnSpPr>
            <a:cxnSpLocks/>
          </p:cNvCxnSpPr>
          <p:nvPr/>
        </p:nvCxnSpPr>
        <p:spPr>
          <a:xfrm>
            <a:off x="6421353" y="2144987"/>
            <a:ext cx="793617" cy="755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4A5D576-19BF-4E63-AC12-F3F5EFBF54AA}"/>
              </a:ext>
            </a:extLst>
          </p:cNvPr>
          <p:cNvCxnSpPr/>
          <p:nvPr/>
        </p:nvCxnSpPr>
        <p:spPr>
          <a:xfrm flipV="1">
            <a:off x="6421353" y="5367243"/>
            <a:ext cx="793617" cy="992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472088-92A1-4929-9D34-5C8D6873B32F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9D3849-297A-4ABB-A4EB-815BC6F52FF1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71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_x471959552" descr="EMB00003968057d">
            <a:extLst>
              <a:ext uri="{FF2B5EF4-FFF2-40B4-BE49-F238E27FC236}">
                <a16:creationId xmlns:a16="http://schemas.microsoft.com/office/drawing/2014/main" id="{A2A02B10-D14E-4D18-AC84-CD0525AF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90" y="2245361"/>
            <a:ext cx="3077710" cy="2169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471959072" descr="EMB00003968057e">
            <a:extLst>
              <a:ext uri="{FF2B5EF4-FFF2-40B4-BE49-F238E27FC236}">
                <a16:creationId xmlns:a16="http://schemas.microsoft.com/office/drawing/2014/main" id="{AF59DA37-CFA9-4DD7-B8BF-AB536D23D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04" y="2245362"/>
            <a:ext cx="3077711" cy="2201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471958192" descr="EMB00003968058d">
            <a:extLst>
              <a:ext uri="{FF2B5EF4-FFF2-40B4-BE49-F238E27FC236}">
                <a16:creationId xmlns:a16="http://schemas.microsoft.com/office/drawing/2014/main" id="{F06B3B29-EE6D-4D02-87FE-66B99186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519" y="2245361"/>
            <a:ext cx="2959701" cy="2201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6B75A2D-7E8B-41D3-A36A-200493F714B8}"/>
              </a:ext>
            </a:extLst>
          </p:cNvPr>
          <p:cNvSpPr/>
          <p:nvPr/>
        </p:nvSpPr>
        <p:spPr>
          <a:xfrm>
            <a:off x="783090" y="5018132"/>
            <a:ext cx="9741130" cy="1585868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4E2B0-DCBA-4684-A0E9-70644B9EAC18}"/>
              </a:ext>
            </a:extLst>
          </p:cNvPr>
          <p:cNvSpPr txBox="1"/>
          <p:nvPr/>
        </p:nvSpPr>
        <p:spPr>
          <a:xfrm>
            <a:off x="956890" y="5626400"/>
            <a:ext cx="956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ea typeface="나눔스퀘어" panose="020B0600000101010101"/>
              </a:rPr>
              <a:t>위성데이터를 다운로드         대전시 지표면 온도 시각화          </a:t>
            </a:r>
            <a:r>
              <a:rPr lang="ko-KR" altLang="en-US" b="1" dirty="0" err="1">
                <a:ea typeface="나눔스퀘어" panose="020B0600000101010101"/>
              </a:rPr>
              <a:t>동별</a:t>
            </a:r>
            <a:r>
              <a:rPr lang="ko-KR" altLang="en-US" b="1" dirty="0">
                <a:ea typeface="나눔스퀘어" panose="020B0600000101010101"/>
              </a:rPr>
              <a:t> 지표면 온도 시각화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0AFB879-A89E-4345-AC43-3A6571B05FD0}"/>
              </a:ext>
            </a:extLst>
          </p:cNvPr>
          <p:cNvSpPr/>
          <p:nvPr/>
        </p:nvSpPr>
        <p:spPr>
          <a:xfrm>
            <a:off x="3678898" y="5707665"/>
            <a:ext cx="42476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8B61FAE-5354-4BD0-A13E-32BC2E54D842}"/>
              </a:ext>
            </a:extLst>
          </p:cNvPr>
          <p:cNvSpPr/>
          <p:nvPr/>
        </p:nvSpPr>
        <p:spPr>
          <a:xfrm>
            <a:off x="7251515" y="5708119"/>
            <a:ext cx="42476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EB29E8-D8D7-4587-B760-D313ECA8A65E}"/>
              </a:ext>
            </a:extLst>
          </p:cNvPr>
          <p:cNvSpPr/>
          <p:nvPr/>
        </p:nvSpPr>
        <p:spPr>
          <a:xfrm>
            <a:off x="881063" y="286131"/>
            <a:ext cx="4055597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000" b="1" spc="-14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대전광역시 지표면 온도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8C05BE-E953-487F-9AC1-450F0C4DFCBB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D8377B-9D54-436E-81D3-D21A8B01F6B8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9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id="{55BEE3A5-D2FA-4C30-A868-25EEB73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53" y="2286000"/>
            <a:ext cx="3722568" cy="4409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75018C-EA3E-42E1-B0CF-15B176B1B2D1}"/>
              </a:ext>
            </a:extLst>
          </p:cNvPr>
          <p:cNvSpPr/>
          <p:nvPr/>
        </p:nvSpPr>
        <p:spPr>
          <a:xfrm>
            <a:off x="5193506" y="2286001"/>
            <a:ext cx="5274858" cy="4409438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7D33E-9F9B-4924-BD71-51D5D344D1E3}"/>
              </a:ext>
            </a:extLst>
          </p:cNvPr>
          <p:cNvSpPr txBox="1"/>
          <p:nvPr/>
        </p:nvSpPr>
        <p:spPr>
          <a:xfrm>
            <a:off x="5462062" y="5447981"/>
            <a:ext cx="4737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But,</a:t>
            </a:r>
          </a:p>
          <a:p>
            <a:r>
              <a:rPr lang="ko-KR" altLang="en-US" b="1" dirty="0"/>
              <a:t>데이터의 연식이 오래되어 현시점에 적용하기에 부적합함 </a:t>
            </a:r>
            <a:r>
              <a:rPr lang="en-US" altLang="ko-KR" b="1" dirty="0"/>
              <a:t>-&gt; </a:t>
            </a:r>
            <a:r>
              <a:rPr lang="ko-KR" altLang="en-US" b="1" dirty="0"/>
              <a:t>분석과정에 미포함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9E631-BC35-4512-A81F-48127F45748F}"/>
              </a:ext>
            </a:extLst>
          </p:cNvPr>
          <p:cNvSpPr txBox="1"/>
          <p:nvPr/>
        </p:nvSpPr>
        <p:spPr>
          <a:xfrm>
            <a:off x="5462062" y="2862658"/>
            <a:ext cx="47377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나눔스퀘어" panose="020B0600000101010101"/>
              </a:rPr>
              <a:t>Q-</a:t>
            </a:r>
            <a:r>
              <a:rPr lang="en-US" altLang="ko-KR" dirty="0" err="1">
                <a:ea typeface="나눔스퀘어" panose="020B0600000101010101"/>
              </a:rPr>
              <a:t>gis</a:t>
            </a:r>
            <a:r>
              <a:rPr lang="ko-KR" altLang="en-US" dirty="0">
                <a:ea typeface="나눔스퀘어" panose="020B0600000101010101"/>
              </a:rPr>
              <a:t>에서 태양광데이터와 </a:t>
            </a:r>
            <a:endParaRPr lang="en-US" altLang="ko-KR" dirty="0">
              <a:ea typeface="나눔스퀘어" panose="020B0600000101010101"/>
            </a:endParaRPr>
          </a:p>
          <a:p>
            <a:r>
              <a:rPr lang="en-US" altLang="ko-KR" dirty="0">
                <a:ea typeface="나눔스퀘어" panose="020B0600000101010101"/>
              </a:rPr>
              <a:t>    </a:t>
            </a:r>
            <a:r>
              <a:rPr lang="ko-KR" altLang="en-US" dirty="0">
                <a:ea typeface="나눔스퀘어" panose="020B0600000101010101"/>
              </a:rPr>
              <a:t>대전광역시 행정구역데이터 다운</a:t>
            </a:r>
            <a:endParaRPr lang="en-US" altLang="ko-KR" dirty="0">
              <a:ea typeface="나눔스퀘어" panose="020B0600000101010101"/>
            </a:endParaRPr>
          </a:p>
          <a:p>
            <a:endParaRPr lang="en-US" altLang="ko-KR" dirty="0">
              <a:ea typeface="나눔스퀘어" panose="020B0600000101010101"/>
            </a:endParaRPr>
          </a:p>
          <a:p>
            <a:r>
              <a:rPr lang="en-US" altLang="ko-KR" dirty="0">
                <a:ea typeface="나눔스퀘어" panose="020B0600000101010101"/>
              </a:rPr>
              <a:t>2. </a:t>
            </a:r>
            <a:r>
              <a:rPr lang="ko-KR" altLang="en-US" dirty="0">
                <a:ea typeface="나눔스퀘어" panose="020B0600000101010101"/>
              </a:rPr>
              <a:t>대한민국 행정구역도 </a:t>
            </a:r>
            <a:r>
              <a:rPr lang="en-US" altLang="ko-KR" dirty="0">
                <a:ea typeface="나눔스퀘어" panose="020B0600000101010101"/>
              </a:rPr>
              <a:t>load</a:t>
            </a:r>
          </a:p>
          <a:p>
            <a:r>
              <a:rPr lang="en-US" altLang="ko-KR" dirty="0">
                <a:ea typeface="나눔스퀘어" panose="020B0600000101010101"/>
              </a:rPr>
              <a:t>    </a:t>
            </a:r>
            <a:r>
              <a:rPr lang="ko-KR" altLang="en-US" dirty="0">
                <a:ea typeface="나눔스퀘어" panose="020B0600000101010101"/>
              </a:rPr>
              <a:t>대전광역시 행정구역을 추출</a:t>
            </a:r>
            <a:r>
              <a:rPr lang="en-US" altLang="ko-KR" dirty="0">
                <a:ea typeface="나눔스퀘어" panose="020B0600000101010101"/>
              </a:rPr>
              <a:t>(</a:t>
            </a:r>
            <a:r>
              <a:rPr lang="en-US" altLang="ko-KR" dirty="0" err="1">
                <a:ea typeface="나눔스퀘어" panose="020B0600000101010101"/>
              </a:rPr>
              <a:t>shp</a:t>
            </a:r>
            <a:r>
              <a:rPr lang="en-US" altLang="ko-KR" dirty="0">
                <a:ea typeface="나눔스퀘어" panose="020B0600000101010101"/>
              </a:rPr>
              <a:t>)</a:t>
            </a:r>
          </a:p>
          <a:p>
            <a:endParaRPr lang="en-US" altLang="ko-KR" dirty="0">
              <a:ea typeface="나눔스퀘어" panose="020B0600000101010101"/>
            </a:endParaRPr>
          </a:p>
          <a:p>
            <a:r>
              <a:rPr lang="en-US" altLang="ko-KR" dirty="0">
                <a:ea typeface="나눔스퀘어" panose="020B0600000101010101"/>
              </a:rPr>
              <a:t>3. </a:t>
            </a:r>
            <a:r>
              <a:rPr lang="ko-KR" altLang="en-US" dirty="0">
                <a:ea typeface="나눔스퀘어" panose="020B0600000101010101"/>
              </a:rPr>
              <a:t>태양광데이터와 대전광역시 데이터 중 </a:t>
            </a:r>
            <a:endParaRPr lang="en-US" altLang="ko-KR" dirty="0">
              <a:ea typeface="나눔스퀘어" panose="020B0600000101010101"/>
            </a:endParaRPr>
          </a:p>
          <a:p>
            <a:r>
              <a:rPr lang="en-US" altLang="ko-KR" dirty="0">
                <a:ea typeface="나눔스퀘어" panose="020B0600000101010101"/>
              </a:rPr>
              <a:t>    </a:t>
            </a:r>
            <a:r>
              <a:rPr lang="ko-KR" altLang="en-US" dirty="0">
                <a:ea typeface="나눔스퀘어" panose="020B0600000101010101"/>
              </a:rPr>
              <a:t>교차지역 선별</a:t>
            </a:r>
            <a:endParaRPr lang="en-US" altLang="ko-KR" dirty="0">
              <a:ea typeface="나눔스퀘어" panose="020B0600000101010101"/>
            </a:endParaRPr>
          </a:p>
          <a:p>
            <a:endParaRPr lang="en-US" altLang="ko-KR" dirty="0">
              <a:ea typeface="나눔스퀘어" panose="020B060000010101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24A09-6714-4268-A399-D1167442AF12}"/>
              </a:ext>
            </a:extLst>
          </p:cNvPr>
          <p:cNvSpPr/>
          <p:nvPr/>
        </p:nvSpPr>
        <p:spPr>
          <a:xfrm>
            <a:off x="881063" y="286131"/>
            <a:ext cx="4055597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000" b="1" spc="-14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대전광역시 일사량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D7030F-1BC8-4F32-979E-B6A191E321E8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9F1EDD-A17B-453E-B900-FD89AAE5441B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1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EB29E8-D8D7-4587-B760-D313ECA8A65E}"/>
              </a:ext>
            </a:extLst>
          </p:cNvPr>
          <p:cNvSpPr/>
          <p:nvPr/>
        </p:nvSpPr>
        <p:spPr>
          <a:xfrm>
            <a:off x="881063" y="286131"/>
            <a:ext cx="4055597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000" b="1" spc="-14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대전광역시 건축물 데이터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0310653-C059-4FAD-AB8A-7033C4AA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10" y="1612238"/>
            <a:ext cx="6761896" cy="3496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4663A2-BB8B-4A72-A486-BBE4682C044C}"/>
              </a:ext>
            </a:extLst>
          </p:cNvPr>
          <p:cNvSpPr/>
          <p:nvPr/>
        </p:nvSpPr>
        <p:spPr>
          <a:xfrm>
            <a:off x="815418" y="5384800"/>
            <a:ext cx="9568101" cy="1462722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923DDD-191B-4E2E-8746-F6E941F12C8B}"/>
              </a:ext>
            </a:extLst>
          </p:cNvPr>
          <p:cNvSpPr txBox="1"/>
          <p:nvPr/>
        </p:nvSpPr>
        <p:spPr>
          <a:xfrm>
            <a:off x="2265010" y="5519218"/>
            <a:ext cx="8934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Wingdings" panose="05000000000000000000" pitchFamily="2" charset="2"/>
              <a:buChar char="ü"/>
            </a:pPr>
            <a:r>
              <a:rPr lang="en-US" altLang="ko-KR" dirty="0"/>
              <a:t>Q-GIS</a:t>
            </a:r>
            <a:r>
              <a:rPr lang="ko-KR" altLang="en-US" dirty="0"/>
              <a:t>를 활용하여 대전광역시 건물 데이터를 지도에 표기</a:t>
            </a:r>
            <a:endParaRPr lang="en-US" altLang="ko-KR" dirty="0"/>
          </a:p>
          <a:p>
            <a:pPr marL="285750" lvl="0" indent="-285750" fontAlgn="base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But,</a:t>
            </a:r>
          </a:p>
          <a:p>
            <a:r>
              <a:rPr lang="ko-KR" altLang="en-US" b="1" dirty="0"/>
              <a:t>도로 관련 데이터 부족 →  분석과정에 미포함</a:t>
            </a:r>
            <a:endParaRPr lang="en-US" altLang="ko-KR" b="1" dirty="0"/>
          </a:p>
          <a:p>
            <a:pPr marL="285750" lvl="0" indent="-285750" fontAlgn="base">
              <a:buFont typeface="Wingdings" panose="05000000000000000000" pitchFamily="2" charset="2"/>
              <a:buChar char="ü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34EFB8-891C-4180-AAD8-FA278CF8E836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F25F76-FCD1-4F42-8BD4-1E8E58B6730E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4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917C3-781E-458B-A033-CAF8EB729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29" y="1744691"/>
            <a:ext cx="8442878" cy="235994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42C578F-5187-4A1B-AEDE-B88C7811890A}"/>
              </a:ext>
            </a:extLst>
          </p:cNvPr>
          <p:cNvSpPr/>
          <p:nvPr/>
        </p:nvSpPr>
        <p:spPr>
          <a:xfrm>
            <a:off x="815418" y="4716814"/>
            <a:ext cx="9568101" cy="1960562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806B9-59E4-423E-86AD-A10DA491CCBC}"/>
              </a:ext>
            </a:extLst>
          </p:cNvPr>
          <p:cNvSpPr txBox="1"/>
          <p:nvPr/>
        </p:nvSpPr>
        <p:spPr>
          <a:xfrm>
            <a:off x="1378029" y="4716814"/>
            <a:ext cx="7152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OpenAPI</a:t>
            </a:r>
            <a:r>
              <a:rPr lang="ko-KR" altLang="en-US" dirty="0"/>
              <a:t>를 통해 결빙사고데이터를 추출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추출 데이터를 바탕으로 사고피해자수 산정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사고피해자수 </a:t>
            </a:r>
            <a:r>
              <a:rPr lang="en-US" altLang="ko-KR" b="1" dirty="0"/>
              <a:t>= </a:t>
            </a:r>
            <a:r>
              <a:rPr lang="ko-KR" altLang="en-US" b="1" dirty="0"/>
              <a:t>사망자수 </a:t>
            </a:r>
            <a:r>
              <a:rPr lang="en-US" altLang="ko-KR" b="1" dirty="0"/>
              <a:t>+ </a:t>
            </a:r>
            <a:r>
              <a:rPr lang="ko-KR" altLang="en-US" b="1" dirty="0"/>
              <a:t>중상자수 </a:t>
            </a:r>
            <a:r>
              <a:rPr lang="en-US" altLang="ko-KR" b="1" dirty="0"/>
              <a:t>+ </a:t>
            </a:r>
            <a:r>
              <a:rPr lang="ko-KR" altLang="en-US" b="1" dirty="0"/>
              <a:t>경상자수 </a:t>
            </a:r>
            <a:r>
              <a:rPr lang="en-US" altLang="ko-KR" b="1" dirty="0"/>
              <a:t>+ </a:t>
            </a:r>
            <a:r>
              <a:rPr lang="ko-KR" altLang="en-US" b="1" dirty="0"/>
              <a:t>부상신고자수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953913-E670-48A2-8B19-7E008B7B4FA5}"/>
              </a:ext>
            </a:extLst>
          </p:cNvPr>
          <p:cNvSpPr/>
          <p:nvPr/>
        </p:nvSpPr>
        <p:spPr>
          <a:xfrm>
            <a:off x="881063" y="286131"/>
            <a:ext cx="4055597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000" b="1" spc="-14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결빙사고 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F449DC-E043-454A-92A0-22C1CD475AE2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5825FA-E793-412A-B275-C9B412DF1542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52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F2B2A7-F7D3-453C-9E8D-D69CC1D6D56B}"/>
              </a:ext>
            </a:extLst>
          </p:cNvPr>
          <p:cNvSpPr/>
          <p:nvPr/>
        </p:nvSpPr>
        <p:spPr>
          <a:xfrm>
            <a:off x="815418" y="4716814"/>
            <a:ext cx="9568101" cy="1960562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281C1F-61A7-4F44-8BC2-4A5CB59E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21" y="2146934"/>
            <a:ext cx="7486650" cy="20669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54B209-5998-462E-8B65-B6E699DEF2AA}"/>
              </a:ext>
            </a:extLst>
          </p:cNvPr>
          <p:cNvSpPr/>
          <p:nvPr/>
        </p:nvSpPr>
        <p:spPr>
          <a:xfrm>
            <a:off x="881063" y="286131"/>
            <a:ext cx="4055597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000" b="1" spc="-14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7D8A7-C6D8-4E26-842D-76787A3D9106}"/>
              </a:ext>
            </a:extLst>
          </p:cNvPr>
          <p:cNvSpPr txBox="1"/>
          <p:nvPr/>
        </p:nvSpPr>
        <p:spPr>
          <a:xfrm>
            <a:off x="1795621" y="5081542"/>
            <a:ext cx="39610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날씨 요약 </a:t>
            </a:r>
            <a:r>
              <a:rPr lang="ko-KR" altLang="en-US" sz="2000" b="1" dirty="0"/>
              <a:t>월별 평균데이터 </a:t>
            </a:r>
            <a:endParaRPr lang="en-US" altLang="ko-K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사고형태와 엮기에 어려움 발생</a:t>
            </a:r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요일별</a:t>
            </a:r>
            <a:r>
              <a:rPr lang="ko-KR" altLang="en-US" b="1" dirty="0"/>
              <a:t> 데이터를 찾기로 결정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30F932-C75D-40D0-ABDF-6CC9B1D47604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B6E435-FD0D-4D09-AAA6-C0B680712A4C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1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1F928B-323F-4736-9041-85D097270E00}"/>
              </a:ext>
            </a:extLst>
          </p:cNvPr>
          <p:cNvSpPr/>
          <p:nvPr/>
        </p:nvSpPr>
        <p:spPr>
          <a:xfrm>
            <a:off x="828768" y="5547360"/>
            <a:ext cx="9568101" cy="1462722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F3C8D1-B7DC-422F-8B61-409E1CD3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5" y="1391918"/>
            <a:ext cx="4847004" cy="4439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D46743-82AC-41D2-A42D-D2BA16E4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99" y="1391918"/>
            <a:ext cx="4758194" cy="4439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A6980D-631D-418A-8C7D-A39A6CAEE61C}"/>
              </a:ext>
            </a:extLst>
          </p:cNvPr>
          <p:cNvSpPr txBox="1"/>
          <p:nvPr/>
        </p:nvSpPr>
        <p:spPr>
          <a:xfrm>
            <a:off x="2039832" y="6278721"/>
            <a:ext cx="730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대전지역 </a:t>
            </a:r>
            <a:r>
              <a:rPr lang="en-US" altLang="ko-KR" dirty="0"/>
              <a:t>2017~ 2019</a:t>
            </a:r>
            <a:r>
              <a:rPr lang="ko-KR" altLang="en-US" dirty="0"/>
              <a:t>년의 </a:t>
            </a:r>
            <a:r>
              <a:rPr lang="en-US" altLang="ko-KR" sz="2000" b="1" dirty="0"/>
              <a:t>1,2,3,11,12</a:t>
            </a:r>
            <a:r>
              <a:rPr lang="ko-KR" altLang="en-US" sz="2000" b="1" dirty="0"/>
              <a:t>월 </a:t>
            </a:r>
            <a:r>
              <a:rPr lang="ko-KR" altLang="en-US" dirty="0"/>
              <a:t>기상데이터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DF15A-4D36-4237-8457-31F0FEB9DA13}"/>
              </a:ext>
            </a:extLst>
          </p:cNvPr>
          <p:cNvSpPr/>
          <p:nvPr/>
        </p:nvSpPr>
        <p:spPr>
          <a:xfrm>
            <a:off x="881063" y="286131"/>
            <a:ext cx="4055597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000" b="1" spc="-14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 데이터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694107-5E9B-4642-A1AF-B40159F385EB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A766AD-07B4-4E6A-AEDF-C179524B061A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1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>
            <a:off x="614280" y="5106342"/>
            <a:ext cx="3468770" cy="2453332"/>
          </a:xfrm>
          <a:prstGeom prst="rtTriangle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6C9D0">
                    <a:alpha val="0"/>
                  </a:srgbClr>
                </a:solidFill>
              </a:ln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063" y="475782"/>
            <a:ext cx="11288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spc="-2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rPr>
              <a:t>CONTENTS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24683" y="2008961"/>
            <a:ext cx="3840381" cy="2532893"/>
            <a:chOff x="5524683" y="2008961"/>
            <a:chExt cx="3840381" cy="2532893"/>
          </a:xfrm>
        </p:grpSpPr>
        <p:sp>
          <p:nvSpPr>
            <p:cNvPr id="10" name="타원 9"/>
            <p:cNvSpPr/>
            <p:nvPr/>
          </p:nvSpPr>
          <p:spPr>
            <a:xfrm>
              <a:off x="5524683" y="4152650"/>
              <a:ext cx="350954" cy="350954"/>
            </a:xfrm>
            <a:prstGeom prst="ellipse">
              <a:avLst/>
            </a:prstGeom>
            <a:solidFill>
              <a:srgbClr val="327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600" spc="-2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5524683" y="2050644"/>
              <a:ext cx="350954" cy="350954"/>
            </a:xfrm>
            <a:prstGeom prst="ellipse">
              <a:avLst/>
            </a:prstGeom>
            <a:solidFill>
              <a:srgbClr val="327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600" spc="-2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524683" y="2751313"/>
              <a:ext cx="350954" cy="350954"/>
            </a:xfrm>
            <a:prstGeom prst="ellipse">
              <a:avLst/>
            </a:prstGeom>
            <a:solidFill>
              <a:srgbClr val="327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600" spc="-2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524683" y="3451982"/>
              <a:ext cx="350954" cy="350954"/>
            </a:xfrm>
            <a:prstGeom prst="ellipse">
              <a:avLst/>
            </a:prstGeom>
            <a:solidFill>
              <a:srgbClr val="327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600" spc="-2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572883" y="2008961"/>
              <a:ext cx="1473160" cy="4308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ko-KR" altLang="en-US" sz="2800" spc="-140" dirty="0">
                  <a:ln>
                    <a:solidFill>
                      <a:srgbClr val="C6C9D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개요</a:t>
              </a:r>
              <a:endParaRPr lang="ko-KR" altLang="en-US" sz="2800" spc="-14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rgbClr val="E52E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72883" y="2709630"/>
              <a:ext cx="1814279" cy="4308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ko-KR" altLang="en-US" sz="2800" spc="-140" dirty="0">
                  <a:ln>
                    <a:solidFill>
                      <a:srgbClr val="C6C9D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데이터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72883" y="3410299"/>
              <a:ext cx="1473160" cy="4308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ko-KR" altLang="en-US" sz="2800" spc="-140" dirty="0">
                  <a:ln>
                    <a:solidFill>
                      <a:srgbClr val="C6C9D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과정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992305" y="2378521"/>
              <a:ext cx="408495" cy="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992305" y="3079190"/>
              <a:ext cx="408495" cy="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992305" y="3779859"/>
              <a:ext cx="408495" cy="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6572883" y="4110967"/>
              <a:ext cx="279218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2800" spc="-140" dirty="0">
                  <a:ln>
                    <a:solidFill>
                      <a:srgbClr val="C6C9D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 및 활용</a:t>
              </a: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992305" y="4480527"/>
              <a:ext cx="408495" cy="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45191" y="2793848"/>
              <a:ext cx="92974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i="0" u="none" strike="noStrike" kern="1200" cap="none" spc="-200" normalizeH="0" noProof="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F8FAF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</a:rPr>
                <a:t>II</a:t>
              </a:r>
              <a:endParaRPr kumimoji="0" lang="en-US" altLang="ko-KR" sz="1700" i="0" u="none" strike="noStrike" kern="1200" cap="none" spc="-200" normalizeH="0" noProof="0" dirty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F8FAF9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21947" y="3488587"/>
              <a:ext cx="139462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i="0" u="none" strike="noStrike" kern="1200" cap="none" spc="-200" normalizeH="0" noProof="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F8FAF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</a:rPr>
                <a:t>III</a:t>
              </a:r>
              <a:endParaRPr kumimoji="0" lang="en-US" altLang="ko-KR" sz="1700" i="0" u="none" strike="noStrike" kern="1200" cap="none" spc="-200" normalizeH="0" noProof="0" dirty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F8FAF9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02711" y="4189255"/>
              <a:ext cx="177934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i="0" u="none" strike="noStrike" kern="1200" cap="none" spc="-200" normalizeH="0" noProof="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F8FAF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</a:rPr>
                <a:t>IV</a:t>
              </a:r>
              <a:endParaRPr kumimoji="0" lang="en-US" altLang="ko-KR" sz="1700" i="0" u="none" strike="noStrike" kern="1200" cap="none" spc="-200" normalizeH="0" noProof="0" dirty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F8FAF9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68434" y="2087249"/>
              <a:ext cx="46488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i="0" u="none" strike="noStrike" kern="1200" cap="none" spc="-200" normalizeH="0" noProof="0">
                  <a:ln>
                    <a:solidFill>
                      <a:srgbClr val="B5B9C5">
                        <a:alpha val="0"/>
                      </a:srgbClr>
                    </a:solidFill>
                  </a:ln>
                  <a:solidFill>
                    <a:srgbClr val="F8FAF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나눔스퀘어 Bold" panose="020B0600000101010101" pitchFamily="50" charset="-127"/>
                </a:rPr>
                <a:t>I</a:t>
              </a:r>
              <a:endParaRPr kumimoji="0" lang="en-US" altLang="ko-KR" sz="1700" i="0" u="none" strike="noStrike" kern="1200" cap="none" spc="-200" normalizeH="0" noProof="0" dirty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F8FAF9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22E857-5289-4072-9A02-FF08ACA47AE9}"/>
              </a:ext>
            </a:extLst>
          </p:cNvPr>
          <p:cNvSpPr/>
          <p:nvPr/>
        </p:nvSpPr>
        <p:spPr>
          <a:xfrm>
            <a:off x="96120" y="4958080"/>
            <a:ext cx="426720" cy="2225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23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1C973BB-971D-4BCA-BCF9-DC7B381B4658}"/>
              </a:ext>
            </a:extLst>
          </p:cNvPr>
          <p:cNvSpPr/>
          <p:nvPr/>
        </p:nvSpPr>
        <p:spPr>
          <a:xfrm>
            <a:off x="815418" y="5384800"/>
            <a:ext cx="9568101" cy="1462722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5" name="_x471957152" descr="EMB00003968058a">
            <a:extLst>
              <a:ext uri="{FF2B5EF4-FFF2-40B4-BE49-F238E27FC236}">
                <a16:creationId xmlns:a16="http://schemas.microsoft.com/office/drawing/2014/main" id="{634A83E5-13B6-4A65-BBB7-179FA2257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" b="2245"/>
          <a:stretch/>
        </p:blipFill>
        <p:spPr bwMode="auto">
          <a:xfrm>
            <a:off x="992795" y="1910714"/>
            <a:ext cx="4353111" cy="2915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81214E-CDCA-40DD-90E6-6CA1EFF79BD6}"/>
              </a:ext>
            </a:extLst>
          </p:cNvPr>
          <p:cNvSpPr txBox="1"/>
          <p:nvPr/>
        </p:nvSpPr>
        <p:spPr>
          <a:xfrm>
            <a:off x="1615440" y="5647193"/>
            <a:ext cx="893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Wingdings" panose="05000000000000000000" pitchFamily="2" charset="2"/>
              <a:buChar char="ü"/>
            </a:pPr>
            <a:r>
              <a:rPr lang="ko-KR" altLang="en-US" b="1" dirty="0" err="1"/>
              <a:t>셀레늄</a:t>
            </a:r>
            <a:r>
              <a:rPr lang="ko-KR" altLang="en-US" dirty="0" err="1"/>
              <a:t>을</a:t>
            </a:r>
            <a:r>
              <a:rPr lang="ko-KR" altLang="en-US" dirty="0"/>
              <a:t> 활용하여 기상정보 사이트에 공개된 기상 관련 데이터를 </a:t>
            </a:r>
            <a:r>
              <a:rPr lang="ko-KR" altLang="en-US" dirty="0" err="1"/>
              <a:t>크롤링</a:t>
            </a:r>
            <a:r>
              <a:rPr lang="ko-KR" altLang="en-US" dirty="0"/>
              <a:t> 함</a:t>
            </a:r>
            <a:endParaRPr lang="en-US" altLang="ko-KR" dirty="0"/>
          </a:p>
          <a:p>
            <a:pPr marL="285750" lvl="0" indent="-285750" fontAlgn="base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lvl="0" indent="-285750" fontAlgn="base">
              <a:buFont typeface="Wingdings" panose="05000000000000000000" pitchFamily="2" charset="2"/>
              <a:buChar char="ü"/>
            </a:pPr>
            <a:r>
              <a:rPr lang="ko-KR" altLang="en-US" dirty="0"/>
              <a:t>크롤링한 데이터를 </a:t>
            </a:r>
            <a:r>
              <a:rPr lang="en-US" altLang="ko-KR" dirty="0"/>
              <a:t>weather_data.csv </a:t>
            </a:r>
            <a:r>
              <a:rPr lang="ko-KR" altLang="en-US" dirty="0"/>
              <a:t>파일로 저장</a:t>
            </a:r>
          </a:p>
          <a:p>
            <a:endParaRPr lang="ko-KR" altLang="en-US" dirty="0"/>
          </a:p>
        </p:txBody>
      </p:sp>
      <p:pic>
        <p:nvPicPr>
          <p:cNvPr id="6147" name="_x471957952" descr="EMB00003968058c">
            <a:extLst>
              <a:ext uri="{FF2B5EF4-FFF2-40B4-BE49-F238E27FC236}">
                <a16:creationId xmlns:a16="http://schemas.microsoft.com/office/drawing/2014/main" id="{EAD47A2F-66C8-4874-A6FA-8B2A3310E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0" y="1910714"/>
            <a:ext cx="4440297" cy="2915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FF49DA-E0AD-4567-84CC-588467C535E5}"/>
              </a:ext>
            </a:extLst>
          </p:cNvPr>
          <p:cNvSpPr/>
          <p:nvPr/>
        </p:nvSpPr>
        <p:spPr>
          <a:xfrm>
            <a:off x="881063" y="286131"/>
            <a:ext cx="4055597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000" b="1" spc="-14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 데이터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CEE1A2-909D-40D2-A965-BB3E177A3E52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475D33-A8D5-43F2-BAD7-3FB250257F38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2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A5EB52-63DC-409A-9B4B-87A54DED4D43}"/>
              </a:ext>
            </a:extLst>
          </p:cNvPr>
          <p:cNvSpPr/>
          <p:nvPr/>
        </p:nvSpPr>
        <p:spPr>
          <a:xfrm>
            <a:off x="881063" y="4913952"/>
            <a:ext cx="9568101" cy="1923728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5435F-B672-4CD7-8BC4-E82C27AF90E1}"/>
              </a:ext>
            </a:extLst>
          </p:cNvPr>
          <p:cNvSpPr txBox="1"/>
          <p:nvPr/>
        </p:nvSpPr>
        <p:spPr>
          <a:xfrm>
            <a:off x="2144272" y="5367091"/>
            <a:ext cx="766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결빙사고 데이터와 날씨데이터 열 이름을 통일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결측값</a:t>
            </a:r>
            <a:r>
              <a:rPr lang="ko-KR" altLang="en-US" dirty="0"/>
              <a:t> </a:t>
            </a:r>
            <a:r>
              <a:rPr lang="en-US" altLang="ko-KR" dirty="0"/>
              <a:t>‘0’</a:t>
            </a:r>
            <a:r>
              <a:rPr lang="ko-KR" altLang="en-US" dirty="0"/>
              <a:t>으로 치환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0</a:t>
            </a:r>
            <a:r>
              <a:rPr lang="ko-KR" altLang="en-US" dirty="0"/>
              <a:t>값은 </a:t>
            </a:r>
            <a:r>
              <a:rPr lang="en-US" altLang="ko-KR" dirty="0"/>
              <a:t>0.01</a:t>
            </a:r>
            <a:r>
              <a:rPr lang="ko-KR" altLang="en-US" dirty="0"/>
              <a:t>로 치환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9452629-1D46-47BE-885E-BED4B048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33" y="1667509"/>
            <a:ext cx="7092373" cy="28943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C20449-B011-4443-824B-EA03B0CD310C}"/>
              </a:ext>
            </a:extLst>
          </p:cNvPr>
          <p:cNvSpPr/>
          <p:nvPr/>
        </p:nvSpPr>
        <p:spPr>
          <a:xfrm>
            <a:off x="881063" y="286131"/>
            <a:ext cx="4055597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000" b="1" spc="-14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ACAE94-DB09-4D05-819C-29C97980431D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38965A-97E8-4074-B580-A9BBB74F1391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77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738BCD7-DBA7-4159-9230-E48305E48A60}"/>
              </a:ext>
            </a:extLst>
          </p:cNvPr>
          <p:cNvSpPr/>
          <p:nvPr/>
        </p:nvSpPr>
        <p:spPr>
          <a:xfrm>
            <a:off x="881063" y="4913952"/>
            <a:ext cx="9568101" cy="1923728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DABA89-5525-422C-ABC7-E5F21CCA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76" y="1925031"/>
            <a:ext cx="6228874" cy="2434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AAB228-7497-42A1-AEC4-5853906F641B}"/>
              </a:ext>
            </a:extLst>
          </p:cNvPr>
          <p:cNvSpPr txBox="1"/>
          <p:nvPr/>
        </p:nvSpPr>
        <p:spPr>
          <a:xfrm>
            <a:off x="2550676" y="5691150"/>
            <a:ext cx="667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날씨데이터 </a:t>
            </a:r>
            <a:r>
              <a:rPr lang="ko-KR" altLang="en-US" dirty="0" err="1"/>
              <a:t>전처리</a:t>
            </a:r>
            <a:r>
              <a:rPr lang="ko-KR" altLang="en-US" dirty="0"/>
              <a:t> 후 사고데이터와 시간 기준으로 결합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0EC222-6B5B-4121-858E-9E681203383A}"/>
              </a:ext>
            </a:extLst>
          </p:cNvPr>
          <p:cNvSpPr/>
          <p:nvPr/>
        </p:nvSpPr>
        <p:spPr>
          <a:xfrm>
            <a:off x="881063" y="286131"/>
            <a:ext cx="4221669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000" b="1" spc="-14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 데이터 </a:t>
            </a:r>
            <a:r>
              <a:rPr lang="en-US" altLang="ko-KR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결빙사고 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34EDFF-F578-41A1-BEC0-B0FBA2484546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8E4AAF-0A22-4A20-972A-AA60EF183EB5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529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43166" y="2302329"/>
            <a:ext cx="3384901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800" b="1" spc="-14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rgbClr val="FEE9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및 활용</a:t>
            </a:r>
          </a:p>
        </p:txBody>
      </p:sp>
      <p:sp>
        <p:nvSpPr>
          <p:cNvPr id="12" name="타원 11"/>
          <p:cNvSpPr/>
          <p:nvPr/>
        </p:nvSpPr>
        <p:spPr>
          <a:xfrm>
            <a:off x="1374776" y="2421916"/>
            <a:ext cx="527050" cy="5270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800" b="1" spc="-20" dirty="0">
              <a:ln>
                <a:solidFill>
                  <a:srgbClr val="C6C9D0">
                    <a:alpha val="0"/>
                  </a:srgbClr>
                </a:solidFill>
              </a:ln>
              <a:solidFill>
                <a:srgbClr val="2A5082"/>
              </a:solidFill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33588" y="2925888"/>
            <a:ext cx="376237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543166" y="4038156"/>
            <a:ext cx="3366306" cy="1332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23850" lvl="0" indent="-323850">
              <a:lnSpc>
                <a:spcPct val="120000"/>
              </a:lnSpc>
              <a:spcAft>
                <a:spcPts val="600"/>
              </a:spcAft>
              <a:buClr>
                <a:prstClr val="white"/>
              </a:buClr>
              <a:buSzPct val="100000"/>
              <a:buFont typeface="+mj-lt"/>
              <a:buAutoNum type="arabicPeriod"/>
            </a:pPr>
            <a:r>
              <a:rPr lang="ko-KR" altLang="en-US" sz="2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  <a:endParaRPr lang="en-US" altLang="ko-KR" sz="2200" b="1" spc="-10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23850" lvl="0" indent="-323850">
              <a:lnSpc>
                <a:spcPct val="120000"/>
              </a:lnSpc>
              <a:spcAft>
                <a:spcPts val="600"/>
              </a:spcAft>
              <a:buClr>
                <a:prstClr val="white"/>
              </a:buClr>
              <a:buSzPct val="100000"/>
              <a:buFont typeface="+mj-lt"/>
              <a:buAutoNum type="arabicPeriod"/>
            </a:pPr>
            <a:r>
              <a:rPr lang="ko-KR" altLang="en-US" sz="2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활용 방안 및 한계점</a:t>
            </a:r>
            <a:endParaRPr lang="en-US" altLang="ko-KR" sz="2200" b="1" spc="-10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23850" lvl="0" indent="-323850">
              <a:lnSpc>
                <a:spcPct val="120000"/>
              </a:lnSpc>
              <a:spcAft>
                <a:spcPts val="600"/>
              </a:spcAft>
              <a:buClr>
                <a:prstClr val="white"/>
              </a:buClr>
              <a:buSzPct val="100000"/>
              <a:buFont typeface="+mj-lt"/>
              <a:buAutoNum type="arabicPeriod"/>
            </a:pPr>
            <a:r>
              <a:rPr lang="ko-KR" altLang="en-US" sz="2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도구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56760" y="1937408"/>
            <a:ext cx="10801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b="1" spc="-2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rgbClr val="FF9933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rPr>
              <a:t>CHAPTER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7521" y="2495542"/>
            <a:ext cx="2660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300" normalizeH="0" baseline="0" noProof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2A5082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rPr>
              <a:t>IV</a:t>
            </a:r>
            <a:endParaRPr kumimoji="0" lang="en-US" altLang="ko-KR" sz="2400" b="1" i="0" u="none" strike="noStrike" kern="1200" cap="none" spc="-300" normalizeH="0" baseline="0" noProof="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2A5082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B441906-FAD1-441B-BDC6-17E5C0546465}"/>
              </a:ext>
            </a:extLst>
          </p:cNvPr>
          <p:cNvSpPr/>
          <p:nvPr/>
        </p:nvSpPr>
        <p:spPr>
          <a:xfrm>
            <a:off x="0" y="4887556"/>
            <a:ext cx="467360" cy="2549564"/>
          </a:xfrm>
          <a:prstGeom prst="ellipse">
            <a:avLst/>
          </a:prstGeom>
          <a:solidFill>
            <a:srgbClr val="28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6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A86F9A-3F47-428C-A8FB-10246CEE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73" y="1557916"/>
            <a:ext cx="7395108" cy="389152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6D217D-C480-448F-A9F9-391A7216182D}"/>
              </a:ext>
            </a:extLst>
          </p:cNvPr>
          <p:cNvSpPr/>
          <p:nvPr/>
        </p:nvSpPr>
        <p:spPr>
          <a:xfrm>
            <a:off x="815100" y="5627732"/>
            <a:ext cx="9621158" cy="1278065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F4506-D676-4149-801D-35A128E44B21}"/>
              </a:ext>
            </a:extLst>
          </p:cNvPr>
          <p:cNvSpPr txBox="1"/>
          <p:nvPr/>
        </p:nvSpPr>
        <p:spPr>
          <a:xfrm>
            <a:off x="2074759" y="5805099"/>
            <a:ext cx="710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'</a:t>
            </a:r>
            <a:r>
              <a:rPr lang="ko-KR" altLang="en-US" dirty="0"/>
              <a:t>제설구간 </a:t>
            </a:r>
            <a:r>
              <a:rPr lang="en-US" altLang="ko-KR" dirty="0"/>
              <a:t>1</a:t>
            </a:r>
            <a:r>
              <a:rPr lang="ko-KR" altLang="en-US" dirty="0"/>
              <a:t>개당 면적</a:t>
            </a:r>
            <a:r>
              <a:rPr lang="en-US" altLang="ko-KR" dirty="0"/>
              <a:t>' </a:t>
            </a:r>
            <a:r>
              <a:rPr lang="ko-KR" altLang="en-US" dirty="0"/>
              <a:t>이 </a:t>
            </a:r>
            <a:r>
              <a:rPr lang="ko-KR" altLang="en-US" sz="2000" b="1" dirty="0"/>
              <a:t>작을수록</a:t>
            </a:r>
            <a:r>
              <a:rPr lang="ko-KR" altLang="en-US" dirty="0"/>
              <a:t> 교통사고가 </a:t>
            </a:r>
            <a:r>
              <a:rPr lang="ko-KR" altLang="en-US" sz="2000" b="1" dirty="0"/>
              <a:t>많이 발생한다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고로</a:t>
            </a:r>
            <a:r>
              <a:rPr lang="en-US" altLang="ko-KR" dirty="0"/>
              <a:t>, </a:t>
            </a:r>
            <a:r>
              <a:rPr lang="ko-KR" altLang="en-US" b="1" dirty="0"/>
              <a:t>제설구간을 늘려 교통사고를 </a:t>
            </a:r>
            <a:r>
              <a:rPr lang="ko-KR" altLang="en-US" b="1" dirty="0" err="1"/>
              <a:t>방지해야한다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321FF7-AC25-4F38-AB9E-51009CD9A839}"/>
              </a:ext>
            </a:extLst>
          </p:cNvPr>
          <p:cNvSpPr/>
          <p:nvPr/>
        </p:nvSpPr>
        <p:spPr>
          <a:xfrm>
            <a:off x="881063" y="286131"/>
            <a:ext cx="5522024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sz="3000" b="1" spc="-1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제설구간 면적과 교통사고 발생건수 관계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37F320-204F-4436-841A-DFD23652B71E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3D6AD0-801D-43AB-B618-8FCE144CA323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81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471955632" descr="EMB000039680609">
            <a:extLst>
              <a:ext uri="{FF2B5EF4-FFF2-40B4-BE49-F238E27FC236}">
                <a16:creationId xmlns:a16="http://schemas.microsoft.com/office/drawing/2014/main" id="{814DC1BA-3FB8-4E73-9AFA-E2418D8D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73" y="2495694"/>
            <a:ext cx="8026082" cy="30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53">
            <a:extLst>
              <a:ext uri="{FF2B5EF4-FFF2-40B4-BE49-F238E27FC236}">
                <a16:creationId xmlns:a16="http://schemas.microsoft.com/office/drawing/2014/main" id="{AE0BA080-5EFC-42F7-A86B-82E420DCB931}"/>
              </a:ext>
            </a:extLst>
          </p:cNvPr>
          <p:cNvSpPr/>
          <p:nvPr/>
        </p:nvSpPr>
        <p:spPr>
          <a:xfrm>
            <a:off x="1631373" y="1492103"/>
            <a:ext cx="8026082" cy="4445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9050" cap="flat" cmpd="sng" algn="ctr">
            <a:solidFill>
              <a:srgbClr val="2AC88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4D38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kumimoji="1" lang="ko-KR" altLang="en-US" b="1" kern="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4D38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귀무가설</a:t>
            </a:r>
            <a:r>
              <a:rPr kumimoji="1" lang="ko-KR" altLang="en-US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4D38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kumimoji="1" lang="en-US" altLang="ko-KR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4D38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</a:t>
            </a:r>
            <a:r>
              <a:rPr kumimoji="1" lang="ko-KR" altLang="en-US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4D38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사고가 날 때의 기온은 </a:t>
            </a:r>
            <a:r>
              <a:rPr kumimoji="1" lang="en-US" altLang="ko-KR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4D38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kumimoji="1" lang="ko-KR" altLang="en-US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4D38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이하가 아닐 것이다</a:t>
            </a:r>
            <a:r>
              <a:rPr kumimoji="1" lang="en-US" altLang="ko-KR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4D38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ko-KR" altLang="en-US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4D386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모서리가 둥근 직사각형 54">
            <a:extLst>
              <a:ext uri="{FF2B5EF4-FFF2-40B4-BE49-F238E27FC236}">
                <a16:creationId xmlns:a16="http://schemas.microsoft.com/office/drawing/2014/main" id="{C6883512-F2E9-48B4-B150-2C09484737C2}"/>
              </a:ext>
            </a:extLst>
          </p:cNvPr>
          <p:cNvSpPr/>
          <p:nvPr/>
        </p:nvSpPr>
        <p:spPr>
          <a:xfrm>
            <a:off x="1631373" y="2051194"/>
            <a:ext cx="8026082" cy="4445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9050" cap="flat" cmpd="sng" algn="ctr">
            <a:solidFill>
              <a:srgbClr val="1C8FD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kumimoji="1" lang="ko-KR" altLang="en-US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대립가설  </a:t>
            </a:r>
            <a:r>
              <a:rPr kumimoji="1" lang="en-US" altLang="ko-KR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</a:t>
            </a:r>
            <a:r>
              <a:rPr kumimoji="1" lang="ko-KR" altLang="en-US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사고가 날 때의 기온은 </a:t>
            </a:r>
            <a:r>
              <a:rPr kumimoji="1" lang="en-US" altLang="ko-KR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kumimoji="1" lang="ko-KR" altLang="en-US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이하일 것이다</a:t>
            </a:r>
            <a:r>
              <a:rPr kumimoji="1" lang="en-US" altLang="ko-KR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ko-KR" altLang="en-US" b="1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72B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D55A2E-7232-47CD-A804-734500529FD9}"/>
              </a:ext>
            </a:extLst>
          </p:cNvPr>
          <p:cNvSpPr/>
          <p:nvPr/>
        </p:nvSpPr>
        <p:spPr>
          <a:xfrm>
            <a:off x="855290" y="5502236"/>
            <a:ext cx="9578247" cy="1460710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D26AF-9B03-49FD-92A4-22CA1E4CA023}"/>
              </a:ext>
            </a:extLst>
          </p:cNvPr>
          <p:cNvSpPr txBox="1"/>
          <p:nvPr/>
        </p:nvSpPr>
        <p:spPr>
          <a:xfrm>
            <a:off x="2552556" y="5465030"/>
            <a:ext cx="618371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sz="1700" dirty="0">
              <a:ea typeface="나눔스퀘어" panose="020B0600000101010101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altLang="ko-KR" sz="1700" dirty="0">
                <a:ea typeface="나눔스퀘어" panose="020B0600000101010101"/>
              </a:rPr>
              <a:t>0도 </a:t>
            </a:r>
            <a:r>
              <a:rPr lang="en-US" altLang="ko-KR" sz="1700" dirty="0" err="1">
                <a:ea typeface="나눔스퀘어" panose="020B0600000101010101"/>
              </a:rPr>
              <a:t>근처의</a:t>
            </a:r>
            <a:r>
              <a:rPr lang="en-US" altLang="ko-KR" sz="1700" dirty="0">
                <a:ea typeface="나눔스퀘어" panose="020B0600000101010101"/>
              </a:rPr>
              <a:t> </a:t>
            </a:r>
            <a:r>
              <a:rPr lang="en-US" altLang="ko-KR" sz="1700" dirty="0" err="1">
                <a:ea typeface="나눔스퀘어" panose="020B0600000101010101"/>
              </a:rPr>
              <a:t>영하</a:t>
            </a:r>
            <a:r>
              <a:rPr lang="en-US" altLang="ko-KR" sz="1700" dirty="0">
                <a:ea typeface="나눔스퀘어" panose="020B0600000101010101"/>
              </a:rPr>
              <a:t> </a:t>
            </a:r>
            <a:r>
              <a:rPr lang="en-US" altLang="ko-KR" sz="1700" dirty="0" err="1">
                <a:ea typeface="나눔스퀘어" panose="020B0600000101010101"/>
              </a:rPr>
              <a:t>온도에서</a:t>
            </a:r>
            <a:r>
              <a:rPr lang="en-US" altLang="ko-KR" sz="1700" dirty="0">
                <a:ea typeface="나눔스퀘어" panose="020B0600000101010101"/>
              </a:rPr>
              <a:t> </a:t>
            </a:r>
            <a:r>
              <a:rPr lang="en-US" altLang="ko-KR" sz="1700" dirty="0" err="1">
                <a:ea typeface="나눔스퀘어" panose="020B0600000101010101"/>
              </a:rPr>
              <a:t>사고가</a:t>
            </a:r>
            <a:r>
              <a:rPr lang="en-US" altLang="ko-KR" sz="1700" dirty="0">
                <a:ea typeface="나눔스퀘어" panose="020B0600000101010101"/>
              </a:rPr>
              <a:t> </a:t>
            </a:r>
            <a:r>
              <a:rPr lang="en-US" altLang="ko-KR" sz="1700" dirty="0" err="1">
                <a:ea typeface="나눔스퀘어" panose="020B0600000101010101"/>
              </a:rPr>
              <a:t>많이</a:t>
            </a:r>
            <a:r>
              <a:rPr lang="en-US" altLang="ko-KR" sz="1700" dirty="0">
                <a:ea typeface="나눔스퀘어" panose="020B0600000101010101"/>
              </a:rPr>
              <a:t> </a:t>
            </a:r>
            <a:r>
              <a:rPr lang="en-US" altLang="ko-KR" sz="1700" dirty="0" err="1">
                <a:ea typeface="나눔스퀘어" panose="020B0600000101010101"/>
              </a:rPr>
              <a:t>발생</a:t>
            </a:r>
            <a:endParaRPr lang="en-US" altLang="ko-KR" sz="1700" dirty="0">
              <a:ea typeface="나눔스퀘어" panose="020B0600000101010101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ko-KR" altLang="en-US" sz="1700" b="1" dirty="0">
                <a:ea typeface="나눔스퀘어" panose="020B0600000101010101"/>
              </a:rPr>
              <a:t>유의수준 </a:t>
            </a:r>
            <a:r>
              <a:rPr lang="en-US" altLang="ko-KR" sz="1700" b="1" dirty="0">
                <a:ea typeface="나눔스퀘어" panose="020B0600000101010101"/>
              </a:rPr>
              <a:t>0.05</a:t>
            </a:r>
            <a:r>
              <a:rPr lang="ko-KR" altLang="en-US" sz="1700" dirty="0">
                <a:ea typeface="나눔스퀘어" panose="020B0600000101010101"/>
              </a:rPr>
              <a:t>에서</a:t>
            </a:r>
            <a:r>
              <a:rPr lang="en-US" altLang="ko-KR" sz="1700" dirty="0">
                <a:ea typeface="나눔스퀘어" panose="020B0600000101010101"/>
              </a:rPr>
              <a:t> </a:t>
            </a:r>
            <a:r>
              <a:rPr lang="en-US" altLang="ko-KR" sz="1700" b="1" dirty="0" err="1">
                <a:ea typeface="나눔스퀘어" panose="020B0600000101010101"/>
              </a:rPr>
              <a:t>유의확률</a:t>
            </a:r>
            <a:r>
              <a:rPr lang="en-US" altLang="ko-KR" sz="1700" b="1" dirty="0">
                <a:ea typeface="나눔스퀘어" panose="020B0600000101010101"/>
              </a:rPr>
              <a:t> 0.0005</a:t>
            </a:r>
            <a:r>
              <a:rPr lang="en-US" altLang="ko-KR" sz="1700" dirty="0">
                <a:ea typeface="나눔스퀘어" panose="020B0600000101010101"/>
              </a:rPr>
              <a:t>로 </a:t>
            </a:r>
            <a:r>
              <a:rPr lang="ko-KR" altLang="en-US" sz="1700" b="1" dirty="0" err="1">
                <a:ea typeface="나눔스퀘어" panose="020B0600000101010101"/>
              </a:rPr>
              <a:t>귀무</a:t>
            </a:r>
            <a:r>
              <a:rPr lang="en-US" altLang="ko-KR" sz="1700" b="1" dirty="0" err="1">
                <a:ea typeface="나눔스퀘어" panose="020B0600000101010101"/>
              </a:rPr>
              <a:t>가설</a:t>
            </a:r>
            <a:r>
              <a:rPr lang="en-US" altLang="ko-KR" sz="1700" b="1" dirty="0">
                <a:ea typeface="나눔스퀘어" panose="020B0600000101010101"/>
              </a:rPr>
              <a:t> </a:t>
            </a:r>
            <a:r>
              <a:rPr lang="ko-KR" altLang="en-US" sz="1700" b="1" dirty="0">
                <a:ea typeface="나눔스퀘어" panose="020B0600000101010101"/>
              </a:rPr>
              <a:t>기각</a:t>
            </a:r>
            <a:endParaRPr lang="en-US" altLang="ko-KR" sz="1700" b="1" dirty="0">
              <a:ea typeface="나눔스퀘어" panose="020B0600000101010101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endParaRPr lang="en-US" altLang="ko-KR" sz="1700" b="1" dirty="0">
              <a:ea typeface="나눔스퀘어" panose="020B0600000101010101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altLang="ko-KR" sz="1700" dirty="0" err="1">
                <a:ea typeface="나눔스퀘어" panose="020B0600000101010101"/>
              </a:rPr>
              <a:t>사고는</a:t>
            </a:r>
            <a:r>
              <a:rPr lang="en-US" altLang="ko-KR" sz="1700" dirty="0">
                <a:ea typeface="나눔스퀘어" panose="020B0600000101010101"/>
              </a:rPr>
              <a:t> 0℃ </a:t>
            </a:r>
            <a:r>
              <a:rPr lang="ko-KR" altLang="en-US" sz="1700" dirty="0">
                <a:ea typeface="나눔스퀘어" panose="020B0600000101010101"/>
              </a:rPr>
              <a:t>이하일 것이다</a:t>
            </a:r>
            <a:r>
              <a:rPr lang="en-US" altLang="ko-KR" sz="1700" dirty="0">
                <a:ea typeface="나눔스퀘어" panose="020B0600000101010101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E285D-9CC6-4D60-8FCC-353B8BB5FFA8}"/>
              </a:ext>
            </a:extLst>
          </p:cNvPr>
          <p:cNvSpPr/>
          <p:nvPr/>
        </p:nvSpPr>
        <p:spPr>
          <a:xfrm>
            <a:off x="881063" y="286131"/>
            <a:ext cx="5918928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대전광역시 기온에 따른 교통사고 피해자 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9C83EE-B4D9-42FE-91B3-C250D95BB7FC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A8B0C4-1608-456A-8CA0-EE337BA93540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5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1BAC11-1190-4FF2-999D-16F3757643F7}"/>
              </a:ext>
            </a:extLst>
          </p:cNvPr>
          <p:cNvSpPr/>
          <p:nvPr/>
        </p:nvSpPr>
        <p:spPr>
          <a:xfrm>
            <a:off x="870996" y="4993262"/>
            <a:ext cx="9621158" cy="1923603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4EAEA-D0DA-42CD-BE8C-493446CEE513}"/>
              </a:ext>
            </a:extLst>
          </p:cNvPr>
          <p:cNvSpPr txBox="1"/>
          <p:nvPr/>
        </p:nvSpPr>
        <p:spPr>
          <a:xfrm>
            <a:off x="2269615" y="5137810"/>
            <a:ext cx="682391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sz="1700" dirty="0">
              <a:ea typeface="나눔스퀘어" panose="020B0600000101010101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ko-KR" altLang="en-US" sz="1700" dirty="0">
                <a:ea typeface="나눔스퀘어" panose="020B0600000101010101"/>
              </a:rPr>
              <a:t>피해자 수 </a:t>
            </a:r>
            <a:r>
              <a:rPr lang="ko-KR" altLang="en-US" sz="1700" b="1" dirty="0">
                <a:ea typeface="나눔스퀘어" panose="020B0600000101010101"/>
              </a:rPr>
              <a:t>고르게 분포</a:t>
            </a:r>
            <a:endParaRPr lang="en-US" altLang="ko-KR" sz="1700" dirty="0">
              <a:ea typeface="나눔스퀘어" panose="020B0600000101010101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ko-KR" altLang="en-US" sz="1700" dirty="0">
                <a:ea typeface="나눔스퀘어" panose="020B0600000101010101"/>
              </a:rPr>
              <a:t>유의확률이 유의수준보다 큼 </a:t>
            </a:r>
            <a:r>
              <a:rPr lang="en-US" altLang="ko-KR" sz="1700" dirty="0">
                <a:ea typeface="나눔스퀘어" panose="020B0600000101010101"/>
              </a:rPr>
              <a:t>-&gt;</a:t>
            </a:r>
            <a:r>
              <a:rPr lang="ko-KR" altLang="en-US" sz="1700" dirty="0">
                <a:ea typeface="나눔스퀘어" panose="020B0600000101010101"/>
              </a:rPr>
              <a:t> </a:t>
            </a:r>
            <a:r>
              <a:rPr lang="ko-KR" altLang="en-US" sz="1700" b="1" dirty="0" err="1">
                <a:ea typeface="나눔스퀘어" panose="020B0600000101010101"/>
              </a:rPr>
              <a:t>귀무가설을</a:t>
            </a:r>
            <a:r>
              <a:rPr lang="ko-KR" altLang="en-US" sz="1700" b="1" dirty="0">
                <a:ea typeface="나눔스퀘어" panose="020B0600000101010101"/>
              </a:rPr>
              <a:t> 기각하지 못하였다</a:t>
            </a:r>
            <a:r>
              <a:rPr lang="en-US" altLang="ko-KR" sz="1700" b="1" dirty="0">
                <a:ea typeface="나눔스퀘어" panose="020B0600000101010101"/>
              </a:rPr>
              <a:t>.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endParaRPr lang="en-US" altLang="ko-KR" sz="1700" b="1" dirty="0">
              <a:ea typeface="나눔스퀘어" panose="020B0600000101010101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ko-KR" altLang="en-US" sz="1700" b="1" dirty="0">
                <a:ea typeface="나눔스퀘어" panose="020B0600000101010101"/>
              </a:rPr>
              <a:t>기온에 따른 교통사고 피해자수는 차이가 없음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0BECB0-10AF-46C7-8E35-BCD0EB87900B}"/>
              </a:ext>
            </a:extLst>
          </p:cNvPr>
          <p:cNvSpPr/>
          <p:nvPr/>
        </p:nvSpPr>
        <p:spPr>
          <a:xfrm>
            <a:off x="881063" y="286131"/>
            <a:ext cx="5710538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자치구 별 기온에 따른 교통사고 피해자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C64287-554E-46D0-8C6F-7F7268B0D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2"/>
          <a:stretch/>
        </p:blipFill>
        <p:spPr>
          <a:xfrm>
            <a:off x="1631252" y="1615440"/>
            <a:ext cx="8100646" cy="3370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7F2E2-BBCE-4B6C-8FA2-D14722900740}"/>
              </a:ext>
            </a:extLst>
          </p:cNvPr>
          <p:cNvSpPr txBox="1"/>
          <p:nvPr/>
        </p:nvSpPr>
        <p:spPr>
          <a:xfrm>
            <a:off x="4950054" y="1607925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" panose="020B0600000101010101"/>
              </a:rPr>
              <a:t>동구</a:t>
            </a:r>
            <a:r>
              <a:rPr lang="en-US" altLang="ko-KR" b="1" dirty="0">
                <a:ea typeface="나눔스퀘어" panose="020B0600000101010101"/>
              </a:rPr>
              <a:t>, </a:t>
            </a:r>
            <a:r>
              <a:rPr lang="ko-KR" altLang="en-US" b="1" dirty="0">
                <a:ea typeface="나눔스퀘어" panose="020B0600000101010101"/>
              </a:rPr>
              <a:t>중구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F7DC04-948F-4203-8668-338E43279222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9A1540-7F0C-4896-8977-22CF9B84E81F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5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7E8A291-A2F7-4B95-A5A5-1441FFC3F23C}"/>
              </a:ext>
            </a:extLst>
          </p:cNvPr>
          <p:cNvSpPr/>
          <p:nvPr/>
        </p:nvSpPr>
        <p:spPr>
          <a:xfrm>
            <a:off x="906165" y="5069447"/>
            <a:ext cx="9621158" cy="1923603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367C8-F6B2-44C9-8CD8-7827BAC0F3C6}"/>
              </a:ext>
            </a:extLst>
          </p:cNvPr>
          <p:cNvSpPr txBox="1"/>
          <p:nvPr/>
        </p:nvSpPr>
        <p:spPr>
          <a:xfrm>
            <a:off x="1772581" y="5188358"/>
            <a:ext cx="71466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sz="1700" dirty="0">
              <a:ea typeface="나눔스퀘어" panose="020B0600000101010101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altLang="ko-KR" sz="1700" dirty="0">
                <a:ea typeface="나눔스퀘어" panose="020B0600000101010101"/>
              </a:rPr>
              <a:t>0</a:t>
            </a:r>
            <a:r>
              <a:rPr lang="ko-KR" altLang="en-US" sz="1700" dirty="0">
                <a:ea typeface="나눔스퀘어" panose="020B0600000101010101"/>
              </a:rPr>
              <a:t>℃ 부근 기온에서 사고가 많이 발생</a:t>
            </a:r>
            <a:r>
              <a:rPr lang="en-US" altLang="ko-KR" sz="1700" dirty="0">
                <a:ea typeface="나눔스퀘어" panose="020B0600000101010101"/>
              </a:rPr>
              <a:t>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ko-KR" altLang="en-US" sz="1700" dirty="0">
                <a:ea typeface="나눔스퀘어" panose="020B0600000101010101"/>
              </a:rPr>
              <a:t>유의확률이 유의수준보다 </a:t>
            </a:r>
            <a:r>
              <a:rPr lang="ko-KR" altLang="en-US" sz="1700" b="1" dirty="0">
                <a:ea typeface="나눔스퀘어" panose="020B0600000101010101"/>
              </a:rPr>
              <a:t>작아 </a:t>
            </a:r>
            <a:r>
              <a:rPr lang="ko-KR" altLang="en-US" sz="1700" b="1" dirty="0" err="1">
                <a:ea typeface="나눔스퀘어" panose="020B0600000101010101"/>
              </a:rPr>
              <a:t>귀무가설을</a:t>
            </a:r>
            <a:r>
              <a:rPr lang="ko-KR" altLang="en-US" sz="1700" b="1" dirty="0">
                <a:ea typeface="나눔스퀘어" panose="020B0600000101010101"/>
              </a:rPr>
              <a:t> 기각한다</a:t>
            </a:r>
            <a:r>
              <a:rPr lang="en-US" altLang="ko-KR" sz="1700" b="1" dirty="0">
                <a:ea typeface="나눔스퀘어" panose="020B0600000101010101"/>
              </a:rPr>
              <a:t>.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endParaRPr lang="en-US" altLang="ko-KR" sz="1700" b="1" dirty="0">
              <a:ea typeface="나눔스퀘어" panose="020B0600000101010101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ko-KR" altLang="en-US" sz="1700" b="1" dirty="0">
                <a:ea typeface="나눔스퀘어" panose="020B0600000101010101"/>
              </a:rPr>
              <a:t>교통사고가 </a:t>
            </a:r>
            <a:r>
              <a:rPr lang="en-US" altLang="ko-KR" sz="1700" b="1" dirty="0">
                <a:ea typeface="나눔스퀘어" panose="020B0600000101010101"/>
              </a:rPr>
              <a:t>0</a:t>
            </a:r>
            <a:r>
              <a:rPr lang="ko-KR" altLang="en-US" sz="1700" b="1" dirty="0">
                <a:ea typeface="나눔스퀘어" panose="020B0600000101010101"/>
              </a:rPr>
              <a:t>℃ 부근에서 많이 발생함을 알 수 있다</a:t>
            </a:r>
            <a:r>
              <a:rPr lang="en-US" altLang="ko-KR" sz="1700" b="1" dirty="0">
                <a:ea typeface="나눔스퀘어" panose="020B0600000101010101"/>
              </a:rPr>
              <a:t>.</a:t>
            </a:r>
            <a:endParaRPr lang="ko-KR" altLang="en-US" sz="1700" b="1" dirty="0">
              <a:ea typeface="나눔스퀘어" panose="020B0600000101010101"/>
            </a:endParaRPr>
          </a:p>
          <a:p>
            <a:endParaRPr lang="ko-KR" altLang="en-US" sz="1700" dirty="0"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0395BE-4771-4664-AB6D-90BA9CAA1B20}"/>
              </a:ext>
            </a:extLst>
          </p:cNvPr>
          <p:cNvSpPr/>
          <p:nvPr/>
        </p:nvSpPr>
        <p:spPr>
          <a:xfrm>
            <a:off x="881063" y="286131"/>
            <a:ext cx="5710538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자치구 별 기온에 따른 교통사고 피해자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0057C-6005-4AB6-AFF5-33058B779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4"/>
          <a:stretch/>
        </p:blipFill>
        <p:spPr>
          <a:xfrm>
            <a:off x="906165" y="1584960"/>
            <a:ext cx="9621158" cy="348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0E5AE-8FF6-4ADD-9228-0DE385D3D655}"/>
              </a:ext>
            </a:extLst>
          </p:cNvPr>
          <p:cNvSpPr txBox="1"/>
          <p:nvPr/>
        </p:nvSpPr>
        <p:spPr>
          <a:xfrm>
            <a:off x="4635094" y="1540320"/>
            <a:ext cx="251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" panose="020B0600000101010101"/>
              </a:rPr>
              <a:t>서구</a:t>
            </a:r>
            <a:r>
              <a:rPr lang="en-US" altLang="ko-KR" b="1" dirty="0">
                <a:ea typeface="나눔스퀘어" panose="020B0600000101010101"/>
              </a:rPr>
              <a:t>, </a:t>
            </a:r>
            <a:r>
              <a:rPr lang="ko-KR" altLang="en-US" b="1" dirty="0">
                <a:ea typeface="나눔스퀘어" panose="020B0600000101010101"/>
              </a:rPr>
              <a:t>대덕구</a:t>
            </a:r>
            <a:r>
              <a:rPr lang="en-US" altLang="ko-KR" b="1" dirty="0">
                <a:ea typeface="나눔스퀘어" panose="020B0600000101010101"/>
              </a:rPr>
              <a:t>, </a:t>
            </a:r>
            <a:r>
              <a:rPr lang="ko-KR" altLang="en-US" b="1" dirty="0">
                <a:ea typeface="나눔스퀘어" panose="020B0600000101010101"/>
              </a:rPr>
              <a:t>유성구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36E752-3CC1-4C98-999B-6DE4F9D4E78F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56D370-04B0-464C-8795-7F296145B7E4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7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C10803-0B32-4899-ADD4-CE306F10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795" y="1926012"/>
            <a:ext cx="2657212" cy="31186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773294-F11E-4D18-A1D2-CFF7704F0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2"/>
          <a:stretch/>
        </p:blipFill>
        <p:spPr>
          <a:xfrm>
            <a:off x="7919536" y="1888462"/>
            <a:ext cx="2602794" cy="3118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085585-25F5-46E0-9C19-1CF29D2D5EE2}"/>
              </a:ext>
            </a:extLst>
          </p:cNvPr>
          <p:cNvSpPr txBox="1"/>
          <p:nvPr/>
        </p:nvSpPr>
        <p:spPr>
          <a:xfrm>
            <a:off x="3814569" y="1363760"/>
            <a:ext cx="3438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ea typeface="나눔스퀘어" panose="020B0600000101010101"/>
              </a:rPr>
              <a:t>20170120(</a:t>
            </a:r>
            <a:r>
              <a:rPr lang="ko-KR" altLang="en-US" sz="1500" b="1" dirty="0">
                <a:ea typeface="나눔스퀘어" panose="020B0600000101010101"/>
              </a:rPr>
              <a:t>교통사고 최다발생 날짜</a:t>
            </a:r>
            <a:r>
              <a:rPr lang="en-US" altLang="ko-KR" sz="1500" b="1" dirty="0">
                <a:ea typeface="나눔스퀘어" panose="020B0600000101010101"/>
              </a:rPr>
              <a:t>) </a:t>
            </a:r>
            <a:r>
              <a:rPr lang="ko-KR" altLang="en-US" sz="1500" b="1" dirty="0">
                <a:ea typeface="나눔스퀘어" panose="020B0600000101010101"/>
              </a:rPr>
              <a:t>교통사고 발생 구역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6AA927-883F-4E3C-9859-39C9C50F6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4" y="1926012"/>
            <a:ext cx="2602795" cy="3043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1943FD-1EF4-4D32-8C1F-6351651A761D}"/>
              </a:ext>
            </a:extLst>
          </p:cNvPr>
          <p:cNvSpPr txBox="1"/>
          <p:nvPr/>
        </p:nvSpPr>
        <p:spPr>
          <a:xfrm>
            <a:off x="405951" y="1352770"/>
            <a:ext cx="3125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ea typeface="나눔스퀘어" panose="020B0600000101010101"/>
              </a:rPr>
              <a:t>2017</a:t>
            </a:r>
            <a:r>
              <a:rPr lang="ko-KR" altLang="en-US" sz="1500" b="1" dirty="0">
                <a:ea typeface="나눔스퀘어" panose="020B0600000101010101"/>
              </a:rPr>
              <a:t>년</a:t>
            </a:r>
            <a:r>
              <a:rPr lang="en-US" altLang="ko-KR" sz="1500" b="1" dirty="0">
                <a:ea typeface="나눔스퀘어" panose="020B0600000101010101"/>
              </a:rPr>
              <a:t> </a:t>
            </a:r>
            <a:r>
              <a:rPr lang="ko-KR" altLang="en-US" sz="1500" b="1" dirty="0">
                <a:ea typeface="나눔스퀘어" panose="020B0600000101010101"/>
              </a:rPr>
              <a:t>겨울철 빙판길 </a:t>
            </a:r>
            <a:endParaRPr lang="en-US" altLang="ko-KR" sz="1500" b="1" dirty="0">
              <a:ea typeface="나눔스퀘어" panose="020B0600000101010101"/>
            </a:endParaRPr>
          </a:p>
          <a:p>
            <a:pPr algn="ctr"/>
            <a:r>
              <a:rPr lang="ko-KR" altLang="en-US" sz="1500" b="1" dirty="0">
                <a:ea typeface="나눔스퀘어" panose="020B0600000101010101"/>
              </a:rPr>
              <a:t>교통사고 발생 건수</a:t>
            </a:r>
            <a:endParaRPr lang="en-US" altLang="ko-KR" sz="1500" b="1" dirty="0">
              <a:ea typeface="나눔스퀘어" panose="020B0600000101010101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A4756E-2C13-4E1E-A8B6-4BD1D0359C77}"/>
              </a:ext>
            </a:extLst>
          </p:cNvPr>
          <p:cNvSpPr/>
          <p:nvPr/>
        </p:nvSpPr>
        <p:spPr>
          <a:xfrm>
            <a:off x="987218" y="5219677"/>
            <a:ext cx="9535112" cy="1781016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6D77C-492C-4B52-BD79-971168EA9A04}"/>
              </a:ext>
            </a:extLst>
          </p:cNvPr>
          <p:cNvSpPr txBox="1"/>
          <p:nvPr/>
        </p:nvSpPr>
        <p:spPr>
          <a:xfrm>
            <a:off x="2156291" y="5366985"/>
            <a:ext cx="76441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ea typeface="나눔스퀘어" panose="020B0600000101010101"/>
              </a:rPr>
              <a:t>2017</a:t>
            </a:r>
            <a:r>
              <a:rPr lang="ko-KR" altLang="en-US" dirty="0">
                <a:ea typeface="나눔스퀘어" panose="020B0600000101010101"/>
              </a:rPr>
              <a:t>년 겨울철 빙판길 교통사고 건수 시각화</a:t>
            </a:r>
            <a:endParaRPr lang="en-US" altLang="ko-KR" dirty="0">
              <a:ea typeface="나눔스퀘어" panose="020B0600000101010101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ea typeface="나눔스퀘어" panose="020B0600000101010101"/>
              </a:rPr>
              <a:t>교통사고 최다발생 날짜의 사고구역 시각화</a:t>
            </a:r>
            <a:endParaRPr lang="en-US" altLang="ko-KR" dirty="0">
              <a:ea typeface="나눔스퀘어" panose="020B0600000101010101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ea typeface="나눔스퀘어" panose="020B0600000101010101"/>
              </a:rPr>
              <a:t>교통사고 최다발생 날짜의 지표면온도 시각화</a:t>
            </a:r>
            <a:endParaRPr lang="en-US" altLang="ko-KR" dirty="0">
              <a:ea typeface="나눔스퀘어" panose="020B0600000101010101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ea typeface="나눔스퀘어" panose="020B0600000101010101"/>
            </a:endParaRPr>
          </a:p>
          <a:p>
            <a:r>
              <a:rPr lang="ko-KR" altLang="en-US" sz="2200" b="1" dirty="0">
                <a:ea typeface="나눔스퀘어" panose="020B0600000101010101"/>
              </a:rPr>
              <a:t>교통사고 발생지역</a:t>
            </a:r>
            <a:r>
              <a:rPr lang="ko-KR" altLang="en-US" sz="2000" b="1" dirty="0">
                <a:ea typeface="나눔스퀘어" panose="020B0600000101010101"/>
              </a:rPr>
              <a:t>의 </a:t>
            </a:r>
            <a:r>
              <a:rPr lang="ko-KR" altLang="en-US" sz="2200" b="1" dirty="0">
                <a:ea typeface="나눔스퀘어" panose="020B0600000101010101"/>
              </a:rPr>
              <a:t>지표면 온도가 낮은 </a:t>
            </a:r>
            <a:r>
              <a:rPr lang="ko-KR" altLang="en-US" sz="2000" b="1" dirty="0">
                <a:ea typeface="나눔스퀘어" panose="020B0600000101010101"/>
              </a:rPr>
              <a:t>점을 확인했다</a:t>
            </a:r>
            <a:r>
              <a:rPr lang="en-US" altLang="ko-KR" sz="2000" b="1" dirty="0">
                <a:ea typeface="나눔스퀘어" panose="020B0600000101010101"/>
              </a:rPr>
              <a:t>.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88C04F6-BD93-4DF8-A6D9-D7F68F7DDF47}"/>
              </a:ext>
            </a:extLst>
          </p:cNvPr>
          <p:cNvSpPr/>
          <p:nvPr/>
        </p:nvSpPr>
        <p:spPr>
          <a:xfrm>
            <a:off x="3325970" y="3266099"/>
            <a:ext cx="926123" cy="3634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8D278AD-FD9C-43BC-B75B-FB77E8E3A805}"/>
              </a:ext>
            </a:extLst>
          </p:cNvPr>
          <p:cNvSpPr/>
          <p:nvPr/>
        </p:nvSpPr>
        <p:spPr>
          <a:xfrm>
            <a:off x="7054990" y="3266100"/>
            <a:ext cx="926123" cy="3634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E31B50-78E5-48E0-A1C4-238A0368345F}"/>
              </a:ext>
            </a:extLst>
          </p:cNvPr>
          <p:cNvSpPr/>
          <p:nvPr/>
        </p:nvSpPr>
        <p:spPr>
          <a:xfrm>
            <a:off x="881063" y="286131"/>
            <a:ext cx="5690019" cy="8463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b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5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지표면 온도와 교통사고 발생지역 시각화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B5F6A-1297-4021-9ED7-90A82531B604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F3F0A5-E8EC-4631-AE5C-BED9C9695F2F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0BB83-0C79-400C-92CA-D4E5B440F06C}"/>
              </a:ext>
            </a:extLst>
          </p:cNvPr>
          <p:cNvSpPr txBox="1"/>
          <p:nvPr/>
        </p:nvSpPr>
        <p:spPr>
          <a:xfrm>
            <a:off x="7253191" y="1352770"/>
            <a:ext cx="34386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ea typeface="나눔스퀘어" panose="020B0600000101010101"/>
              </a:rPr>
              <a:t>20170120 </a:t>
            </a:r>
            <a:r>
              <a:rPr lang="ko-KR" altLang="en-US" sz="1500" b="1" dirty="0">
                <a:ea typeface="나눔스퀘어" panose="020B0600000101010101"/>
              </a:rPr>
              <a:t>동 별 지표면온도 분포</a:t>
            </a:r>
          </a:p>
        </p:txBody>
      </p:sp>
    </p:spTree>
    <p:extLst>
      <p:ext uri="{BB962C8B-B14F-4D97-AF65-F5344CB8AC3E}">
        <p14:creationId xmlns:p14="http://schemas.microsoft.com/office/powerpoint/2010/main" val="166529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F97664-3E36-49DE-9EDD-ECF011BA8C04}"/>
              </a:ext>
            </a:extLst>
          </p:cNvPr>
          <p:cNvSpPr/>
          <p:nvPr/>
        </p:nvSpPr>
        <p:spPr>
          <a:xfrm>
            <a:off x="881063" y="640078"/>
            <a:ext cx="4951677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3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활용 방안 및 한계점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B6DF1C-C8AE-4050-ADBC-D340E03E3C08}"/>
              </a:ext>
            </a:extLst>
          </p:cNvPr>
          <p:cNvGrpSpPr/>
          <p:nvPr/>
        </p:nvGrpSpPr>
        <p:grpSpPr>
          <a:xfrm>
            <a:off x="885194" y="1944363"/>
            <a:ext cx="8291503" cy="4523439"/>
            <a:chOff x="885194" y="2020563"/>
            <a:chExt cx="8291503" cy="45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627E30-F68E-4648-A1C5-A36C6E3CF72D}"/>
                </a:ext>
              </a:extLst>
            </p:cNvPr>
            <p:cNvSpPr txBox="1"/>
            <p:nvPr/>
          </p:nvSpPr>
          <p:spPr>
            <a:xfrm>
              <a:off x="3483536" y="3971121"/>
              <a:ext cx="5693161" cy="9310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228600" indent="-228600"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기상청과 연계하여 제설차배치 지역 예측 가능</a:t>
              </a:r>
              <a:endParaRPr kumimoji="1" lang="en-US" altLang="ko-KR" sz="1200" kern="0" spc="-46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스퀘어" panose="020B0600000101010101" pitchFamily="50" charset="-127"/>
                <a:ea typeface="나눔스퀘어"/>
              </a:endParaRP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실수요에 맞는 예산의 효율적 집행</a:t>
              </a:r>
              <a:r>
                <a:rPr kumimoji="1" lang="en-US" altLang="ko-KR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, </a:t>
              </a: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세금 낭비 방지</a:t>
              </a:r>
              <a:endParaRPr kumimoji="1" lang="en-US" altLang="ko-KR" sz="1200" kern="0" spc="-46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스퀘어" panose="020B0600000101010101" pitchFamily="50" charset="-127"/>
                <a:ea typeface="나눔스퀘어"/>
              </a:endParaRP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자치구별 특성을 파악하여 효율적인 제설 대책을 수립할 수 있다</a:t>
              </a:r>
              <a:r>
                <a:rPr kumimoji="1" lang="en-US" altLang="ko-KR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.</a:t>
              </a:r>
            </a:p>
            <a:p>
              <a:pPr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defRPr/>
              </a:pPr>
              <a:endParaRPr kumimoji="1" lang="en-US" altLang="ko-KR" sz="1200" kern="0" spc="-46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스퀘어" panose="020B0600000101010101" pitchFamily="50" charset="-127"/>
                <a:ea typeface="나눔스퀘어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7DFD5B-C6B9-4DA9-BA24-F17FB2AD6717}"/>
                </a:ext>
              </a:extLst>
            </p:cNvPr>
            <p:cNvSpPr txBox="1"/>
            <p:nvPr/>
          </p:nvSpPr>
          <p:spPr>
            <a:xfrm>
              <a:off x="3899814" y="2598491"/>
              <a:ext cx="4974735" cy="433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228600" indent="-228600"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대전광역시의 데이터 종류</a:t>
              </a:r>
              <a:r>
                <a:rPr kumimoji="1" lang="en-US" altLang="ko-KR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, </a:t>
              </a: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수가 비교적 부족했다</a:t>
              </a:r>
              <a:r>
                <a:rPr kumimoji="1" lang="en-US" altLang="ko-KR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.</a:t>
              </a: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자치구에서 제공되는 정보가 적었다</a:t>
              </a:r>
              <a:r>
                <a:rPr kumimoji="1" lang="en-US" altLang="ko-KR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4FCC9-2E57-4333-A05C-5C8FAE13FF2C}"/>
                </a:ext>
              </a:extLst>
            </p:cNvPr>
            <p:cNvSpPr txBox="1"/>
            <p:nvPr/>
          </p:nvSpPr>
          <p:spPr>
            <a:xfrm>
              <a:off x="4057192" y="5429716"/>
              <a:ext cx="4995368" cy="9310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228600" indent="-228600"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환경문제 개선 </a:t>
              </a:r>
              <a:endParaRPr kumimoji="1" lang="en-US" altLang="ko-KR" sz="1200" kern="0" spc="-46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스퀘어" panose="020B0600000101010101" pitchFamily="50" charset="-127"/>
                <a:ea typeface="나눔스퀘어"/>
              </a:endParaRP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en-US" altLang="ko-KR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: </a:t>
              </a: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적재적소에 제설차를 운행하게 하여 최적의 경로 설정</a:t>
              </a:r>
              <a:endParaRPr kumimoji="1" lang="en-US" altLang="ko-KR" sz="1200" kern="0" spc="-46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스퀘어" panose="020B0600000101010101" pitchFamily="50" charset="-127"/>
                <a:ea typeface="나눔스퀘어"/>
              </a:endParaRPr>
            </a:p>
            <a:p>
              <a:pPr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defRPr/>
              </a:pPr>
              <a:r>
                <a:rPr kumimoji="1" lang="en-US" altLang="ko-KR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      =&gt; </a:t>
              </a:r>
              <a:r>
                <a:rPr kumimoji="1" lang="ko-KR" altLang="en-US" sz="1200" kern="0" spc="-46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제설제</a:t>
              </a: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 남용 방지 </a:t>
              </a:r>
              <a:endParaRPr kumimoji="1" lang="en-US" altLang="ko-KR" sz="1200" kern="0" spc="-46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스퀘어" panose="020B0600000101010101" pitchFamily="50" charset="-127"/>
                <a:ea typeface="나눔스퀘어"/>
              </a:endParaRP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2AC888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친환경 </a:t>
              </a:r>
              <a:r>
                <a:rPr kumimoji="1" lang="ko-KR" altLang="en-US" sz="1200" kern="0" spc="-46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제설제</a:t>
              </a:r>
              <a:r>
                <a:rPr kumimoji="1" lang="ko-KR" altLang="en-US" sz="12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 사용 권고</a:t>
              </a:r>
              <a:endParaRPr kumimoji="1" lang="en-US" altLang="ko-KR" sz="1200" kern="0" spc="-46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스퀘어" panose="020B0600000101010101" pitchFamily="50" charset="-127"/>
                <a:ea typeface="나눔스퀘어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C8E0182-8E91-4637-86B7-9E4EDFFB2821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2269442" y="2020563"/>
              <a:ext cx="1491581" cy="1618314"/>
            </a:xfrm>
            <a:custGeom>
              <a:avLst/>
              <a:gdLst>
                <a:gd name="T0" fmla="*/ 2147483646 w 436"/>
                <a:gd name="T1" fmla="*/ 2147483646 h 492"/>
                <a:gd name="T2" fmla="*/ 1240963351 w 436"/>
                <a:gd name="T3" fmla="*/ 2147483646 h 492"/>
                <a:gd name="T4" fmla="*/ 0 w 436"/>
                <a:gd name="T5" fmla="*/ 2147483646 h 492"/>
                <a:gd name="T6" fmla="*/ 2147483646 w 436"/>
                <a:gd name="T7" fmla="*/ 2147483646 h 492"/>
                <a:gd name="T8" fmla="*/ 2147483646 w 436"/>
                <a:gd name="T9" fmla="*/ 2147483646 h 492"/>
                <a:gd name="T10" fmla="*/ 2147483646 w 436"/>
                <a:gd name="T11" fmla="*/ 2147483646 h 492"/>
                <a:gd name="T12" fmla="*/ 2147483646 w 436"/>
                <a:gd name="T13" fmla="*/ 2147483646 h 492"/>
                <a:gd name="T14" fmla="*/ 2147483646 w 436"/>
                <a:gd name="T15" fmla="*/ 2147483646 h 492"/>
                <a:gd name="T16" fmla="*/ 2147483646 w 436"/>
                <a:gd name="T17" fmla="*/ 2147483646 h 492"/>
                <a:gd name="T18" fmla="*/ 2147483646 w 436"/>
                <a:gd name="T19" fmla="*/ 2147483646 h 492"/>
                <a:gd name="T20" fmla="*/ 2147483646 w 436"/>
                <a:gd name="T21" fmla="*/ 2147483646 h 492"/>
                <a:gd name="T22" fmla="*/ 2147483646 w 436"/>
                <a:gd name="T23" fmla="*/ 2147483646 h 492"/>
                <a:gd name="T24" fmla="*/ 2147483646 w 436"/>
                <a:gd name="T25" fmla="*/ 2147483646 h 4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36"/>
                <a:gd name="T40" fmla="*/ 0 h 492"/>
                <a:gd name="T41" fmla="*/ 436 w 436"/>
                <a:gd name="T42" fmla="*/ 492 h 49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36" h="492">
                  <a:moveTo>
                    <a:pt x="22" y="385"/>
                  </a:moveTo>
                  <a:cubicBezTo>
                    <a:pt x="11" y="379"/>
                    <a:pt x="2" y="363"/>
                    <a:pt x="2" y="35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33"/>
                    <a:pt x="8" y="118"/>
                    <a:pt x="19" y="112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207" y="1"/>
                    <a:pt x="224" y="0"/>
                    <a:pt x="235" y="6"/>
                  </a:cubicBezTo>
                  <a:cubicBezTo>
                    <a:pt x="414" y="107"/>
                    <a:pt x="414" y="107"/>
                    <a:pt x="414" y="107"/>
                  </a:cubicBezTo>
                  <a:cubicBezTo>
                    <a:pt x="425" y="113"/>
                    <a:pt x="434" y="129"/>
                    <a:pt x="434" y="141"/>
                  </a:cubicBezTo>
                  <a:cubicBezTo>
                    <a:pt x="436" y="347"/>
                    <a:pt x="436" y="347"/>
                    <a:pt x="436" y="347"/>
                  </a:cubicBezTo>
                  <a:cubicBezTo>
                    <a:pt x="436" y="359"/>
                    <a:pt x="428" y="374"/>
                    <a:pt x="417" y="380"/>
                  </a:cubicBezTo>
                  <a:cubicBezTo>
                    <a:pt x="240" y="485"/>
                    <a:pt x="240" y="485"/>
                    <a:pt x="240" y="485"/>
                  </a:cubicBezTo>
                  <a:cubicBezTo>
                    <a:pt x="229" y="491"/>
                    <a:pt x="212" y="492"/>
                    <a:pt x="201" y="486"/>
                  </a:cubicBezTo>
                  <a:lnTo>
                    <a:pt x="22" y="385"/>
                  </a:lnTo>
                  <a:close/>
                </a:path>
              </a:pathLst>
            </a:custGeom>
            <a:solidFill>
              <a:srgbClr val="24D386"/>
            </a:solidFill>
            <a:ln w="38100" cap="flat" cmpd="sng" algn="ctr">
              <a:solidFill>
                <a:srgbClr val="24D38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  <a:extLst/>
          </p:spPr>
          <p:txBody>
            <a:bodyPr/>
            <a:lstStyle/>
            <a:p>
              <a:pPr marL="0" marR="0" lvl="0" indent="0" defTabSz="10429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-7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3FF928-05C7-458B-B14D-B4175B1FC0EC}"/>
                </a:ext>
              </a:extLst>
            </p:cNvPr>
            <p:cNvSpPr txBox="1"/>
            <p:nvPr/>
          </p:nvSpPr>
          <p:spPr>
            <a:xfrm>
              <a:off x="2408233" y="2643449"/>
              <a:ext cx="121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95478" latinLnBrk="0">
                <a:defRPr/>
              </a:pPr>
              <a:r>
                <a:rPr lang="ko-KR" altLang="en-US" kern="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한계점</a:t>
              </a: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99367E-56D9-4D92-95DB-7B1C66EB8697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2269442" y="4925688"/>
              <a:ext cx="1491581" cy="1618314"/>
            </a:xfrm>
            <a:custGeom>
              <a:avLst/>
              <a:gdLst>
                <a:gd name="T0" fmla="*/ 2147483646 w 436"/>
                <a:gd name="T1" fmla="*/ 2147483646 h 492"/>
                <a:gd name="T2" fmla="*/ 1240963351 w 436"/>
                <a:gd name="T3" fmla="*/ 2147483646 h 492"/>
                <a:gd name="T4" fmla="*/ 0 w 436"/>
                <a:gd name="T5" fmla="*/ 2147483646 h 492"/>
                <a:gd name="T6" fmla="*/ 2147483646 w 436"/>
                <a:gd name="T7" fmla="*/ 2147483646 h 492"/>
                <a:gd name="T8" fmla="*/ 2147483646 w 436"/>
                <a:gd name="T9" fmla="*/ 2147483646 h 492"/>
                <a:gd name="T10" fmla="*/ 2147483646 w 436"/>
                <a:gd name="T11" fmla="*/ 2147483646 h 492"/>
                <a:gd name="T12" fmla="*/ 2147483646 w 436"/>
                <a:gd name="T13" fmla="*/ 2147483646 h 492"/>
                <a:gd name="T14" fmla="*/ 2147483646 w 436"/>
                <a:gd name="T15" fmla="*/ 2147483646 h 492"/>
                <a:gd name="T16" fmla="*/ 2147483646 w 436"/>
                <a:gd name="T17" fmla="*/ 2147483646 h 492"/>
                <a:gd name="T18" fmla="*/ 2147483646 w 436"/>
                <a:gd name="T19" fmla="*/ 2147483646 h 492"/>
                <a:gd name="T20" fmla="*/ 2147483646 w 436"/>
                <a:gd name="T21" fmla="*/ 2147483646 h 492"/>
                <a:gd name="T22" fmla="*/ 2147483646 w 436"/>
                <a:gd name="T23" fmla="*/ 2147483646 h 492"/>
                <a:gd name="T24" fmla="*/ 2147483646 w 436"/>
                <a:gd name="T25" fmla="*/ 2147483646 h 4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36"/>
                <a:gd name="T40" fmla="*/ 0 h 492"/>
                <a:gd name="T41" fmla="*/ 436 w 436"/>
                <a:gd name="T42" fmla="*/ 492 h 49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36" h="492">
                  <a:moveTo>
                    <a:pt x="22" y="385"/>
                  </a:moveTo>
                  <a:cubicBezTo>
                    <a:pt x="11" y="379"/>
                    <a:pt x="2" y="363"/>
                    <a:pt x="2" y="35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33"/>
                    <a:pt x="8" y="118"/>
                    <a:pt x="19" y="112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207" y="1"/>
                    <a:pt x="224" y="0"/>
                    <a:pt x="235" y="6"/>
                  </a:cubicBezTo>
                  <a:cubicBezTo>
                    <a:pt x="414" y="107"/>
                    <a:pt x="414" y="107"/>
                    <a:pt x="414" y="107"/>
                  </a:cubicBezTo>
                  <a:cubicBezTo>
                    <a:pt x="425" y="113"/>
                    <a:pt x="434" y="129"/>
                    <a:pt x="434" y="141"/>
                  </a:cubicBezTo>
                  <a:cubicBezTo>
                    <a:pt x="436" y="347"/>
                    <a:pt x="436" y="347"/>
                    <a:pt x="436" y="347"/>
                  </a:cubicBezTo>
                  <a:cubicBezTo>
                    <a:pt x="436" y="359"/>
                    <a:pt x="428" y="374"/>
                    <a:pt x="417" y="380"/>
                  </a:cubicBezTo>
                  <a:cubicBezTo>
                    <a:pt x="240" y="485"/>
                    <a:pt x="240" y="485"/>
                    <a:pt x="240" y="485"/>
                  </a:cubicBezTo>
                  <a:cubicBezTo>
                    <a:pt x="229" y="491"/>
                    <a:pt x="212" y="492"/>
                    <a:pt x="201" y="486"/>
                  </a:cubicBezTo>
                  <a:lnTo>
                    <a:pt x="22" y="385"/>
                  </a:lnTo>
                  <a:close/>
                </a:path>
              </a:pathLst>
            </a:custGeom>
            <a:solidFill>
              <a:srgbClr val="24D386"/>
            </a:solidFill>
            <a:ln w="38100" cap="flat" cmpd="sng" algn="ctr">
              <a:solidFill>
                <a:srgbClr val="24D38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  <a:extLst/>
          </p:spPr>
          <p:txBody>
            <a:bodyPr/>
            <a:lstStyle/>
            <a:p>
              <a:pPr marL="0" marR="0" lvl="0" indent="0" defTabSz="10429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-7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CA070-EB55-4D34-90A7-B012D0EBD09E}"/>
                </a:ext>
              </a:extLst>
            </p:cNvPr>
            <p:cNvSpPr txBox="1"/>
            <p:nvPr/>
          </p:nvSpPr>
          <p:spPr>
            <a:xfrm>
              <a:off x="2408233" y="5527982"/>
              <a:ext cx="1213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95478" latinLnBrk="0">
                <a:defRPr/>
              </a:pPr>
              <a:r>
                <a:rPr lang="ko-KR" altLang="en-US" kern="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546A">
                      <a:lumMod val="5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업무 활용 방안</a:t>
              </a:r>
              <a:endParaRPr lang="ko-KR" altLang="en-US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20EBB81-5A30-4841-873E-68E5B2E8016F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1497917" y="3473126"/>
              <a:ext cx="1491581" cy="1618314"/>
            </a:xfrm>
            <a:custGeom>
              <a:avLst/>
              <a:gdLst>
                <a:gd name="T0" fmla="*/ 2147483646 w 436"/>
                <a:gd name="T1" fmla="*/ 2147483646 h 492"/>
                <a:gd name="T2" fmla="*/ 1240963351 w 436"/>
                <a:gd name="T3" fmla="*/ 2147483646 h 492"/>
                <a:gd name="T4" fmla="*/ 0 w 436"/>
                <a:gd name="T5" fmla="*/ 2147483646 h 492"/>
                <a:gd name="T6" fmla="*/ 2147483646 w 436"/>
                <a:gd name="T7" fmla="*/ 2147483646 h 492"/>
                <a:gd name="T8" fmla="*/ 2147483646 w 436"/>
                <a:gd name="T9" fmla="*/ 2147483646 h 492"/>
                <a:gd name="T10" fmla="*/ 2147483646 w 436"/>
                <a:gd name="T11" fmla="*/ 2147483646 h 492"/>
                <a:gd name="T12" fmla="*/ 2147483646 w 436"/>
                <a:gd name="T13" fmla="*/ 2147483646 h 492"/>
                <a:gd name="T14" fmla="*/ 2147483646 w 436"/>
                <a:gd name="T15" fmla="*/ 2147483646 h 492"/>
                <a:gd name="T16" fmla="*/ 2147483646 w 436"/>
                <a:gd name="T17" fmla="*/ 2147483646 h 492"/>
                <a:gd name="T18" fmla="*/ 2147483646 w 436"/>
                <a:gd name="T19" fmla="*/ 2147483646 h 492"/>
                <a:gd name="T20" fmla="*/ 2147483646 w 436"/>
                <a:gd name="T21" fmla="*/ 2147483646 h 492"/>
                <a:gd name="T22" fmla="*/ 2147483646 w 436"/>
                <a:gd name="T23" fmla="*/ 2147483646 h 492"/>
                <a:gd name="T24" fmla="*/ 2147483646 w 436"/>
                <a:gd name="T25" fmla="*/ 2147483646 h 4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36"/>
                <a:gd name="T40" fmla="*/ 0 h 492"/>
                <a:gd name="T41" fmla="*/ 436 w 436"/>
                <a:gd name="T42" fmla="*/ 492 h 49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36" h="492">
                  <a:moveTo>
                    <a:pt x="22" y="385"/>
                  </a:moveTo>
                  <a:cubicBezTo>
                    <a:pt x="11" y="379"/>
                    <a:pt x="2" y="363"/>
                    <a:pt x="2" y="35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33"/>
                    <a:pt x="8" y="118"/>
                    <a:pt x="19" y="112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207" y="1"/>
                    <a:pt x="224" y="0"/>
                    <a:pt x="235" y="6"/>
                  </a:cubicBezTo>
                  <a:cubicBezTo>
                    <a:pt x="414" y="107"/>
                    <a:pt x="414" y="107"/>
                    <a:pt x="414" y="107"/>
                  </a:cubicBezTo>
                  <a:cubicBezTo>
                    <a:pt x="425" y="113"/>
                    <a:pt x="434" y="129"/>
                    <a:pt x="434" y="141"/>
                  </a:cubicBezTo>
                  <a:cubicBezTo>
                    <a:pt x="436" y="347"/>
                    <a:pt x="436" y="347"/>
                    <a:pt x="436" y="347"/>
                  </a:cubicBezTo>
                  <a:cubicBezTo>
                    <a:pt x="436" y="359"/>
                    <a:pt x="428" y="374"/>
                    <a:pt x="417" y="380"/>
                  </a:cubicBezTo>
                  <a:cubicBezTo>
                    <a:pt x="240" y="485"/>
                    <a:pt x="240" y="485"/>
                    <a:pt x="240" y="485"/>
                  </a:cubicBezTo>
                  <a:cubicBezTo>
                    <a:pt x="229" y="491"/>
                    <a:pt x="212" y="492"/>
                    <a:pt x="201" y="486"/>
                  </a:cubicBezTo>
                  <a:lnTo>
                    <a:pt x="22" y="385"/>
                  </a:lnTo>
                  <a:close/>
                </a:path>
              </a:pathLst>
            </a:custGeom>
            <a:solidFill>
              <a:srgbClr val="24D386"/>
            </a:solidFill>
            <a:ln w="38100" cap="flat" cmpd="sng" algn="ctr">
              <a:solidFill>
                <a:srgbClr val="24D38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  <a:extLst/>
          </p:spPr>
          <p:txBody>
            <a:bodyPr/>
            <a:lstStyle/>
            <a:p>
              <a:pPr marL="0" marR="0" lvl="0" indent="0" defTabSz="10429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-7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B4D66-5B71-4791-9F51-86C01EA68A79}"/>
                </a:ext>
              </a:extLst>
            </p:cNvPr>
            <p:cNvSpPr txBox="1"/>
            <p:nvPr/>
          </p:nvSpPr>
          <p:spPr>
            <a:xfrm>
              <a:off x="1624179" y="4179210"/>
              <a:ext cx="121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95478" latinLnBrk="0">
                <a:defRPr/>
              </a:pPr>
              <a:r>
                <a:rPr lang="ko-KR" altLang="en-US" kern="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546A">
                      <a:lumMod val="5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</a:t>
              </a:r>
              <a:endParaRPr lang="ko-KR" altLang="en-US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43339A9-A063-4627-8FBF-CB91C071A263}"/>
                </a:ext>
              </a:extLst>
            </p:cNvPr>
            <p:cNvGrpSpPr/>
            <p:nvPr/>
          </p:nvGrpSpPr>
          <p:grpSpPr>
            <a:xfrm>
              <a:off x="1591200" y="2535990"/>
              <a:ext cx="489196" cy="454019"/>
              <a:chOff x="-41275" y="7062788"/>
              <a:chExt cx="706438" cy="655638"/>
            </a:xfrm>
            <a:solidFill>
              <a:srgbClr val="24D386">
                <a:lumMod val="60000"/>
                <a:lumOff val="40000"/>
              </a:srgbClr>
            </a:solidFill>
          </p:grpSpPr>
          <p:sp>
            <p:nvSpPr>
              <p:cNvPr id="51" name="Freeform 1728">
                <a:extLst>
                  <a:ext uri="{FF2B5EF4-FFF2-40B4-BE49-F238E27FC236}">
                    <a16:creationId xmlns:a16="http://schemas.microsoft.com/office/drawing/2014/main" id="{5C09CA09-0AA6-4C94-92B4-D7B2C62C63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375" y="7531100"/>
                <a:ext cx="176213" cy="173038"/>
              </a:xfrm>
              <a:custGeom>
                <a:avLst/>
                <a:gdLst>
                  <a:gd name="T0" fmla="*/ 75 w 111"/>
                  <a:gd name="T1" fmla="*/ 109 h 109"/>
                  <a:gd name="T2" fmla="*/ 0 w 111"/>
                  <a:gd name="T3" fmla="*/ 34 h 109"/>
                  <a:gd name="T4" fmla="*/ 36 w 111"/>
                  <a:gd name="T5" fmla="*/ 0 h 109"/>
                  <a:gd name="T6" fmla="*/ 111 w 111"/>
                  <a:gd name="T7" fmla="*/ 75 h 109"/>
                  <a:gd name="T8" fmla="*/ 75 w 111"/>
                  <a:gd name="T9" fmla="*/ 109 h 109"/>
                  <a:gd name="T10" fmla="*/ 27 w 111"/>
                  <a:gd name="T11" fmla="*/ 34 h 109"/>
                  <a:gd name="T12" fmla="*/ 75 w 111"/>
                  <a:gd name="T13" fmla="*/ 84 h 109"/>
                  <a:gd name="T14" fmla="*/ 84 w 111"/>
                  <a:gd name="T15" fmla="*/ 75 h 109"/>
                  <a:gd name="T16" fmla="*/ 36 w 111"/>
                  <a:gd name="T17" fmla="*/ 25 h 109"/>
                  <a:gd name="T18" fmla="*/ 27 w 111"/>
                  <a:gd name="T19" fmla="*/ 3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09">
                    <a:moveTo>
                      <a:pt x="75" y="109"/>
                    </a:moveTo>
                    <a:lnTo>
                      <a:pt x="0" y="34"/>
                    </a:lnTo>
                    <a:lnTo>
                      <a:pt x="36" y="0"/>
                    </a:lnTo>
                    <a:lnTo>
                      <a:pt x="111" y="75"/>
                    </a:lnTo>
                    <a:lnTo>
                      <a:pt x="75" y="109"/>
                    </a:lnTo>
                    <a:close/>
                    <a:moveTo>
                      <a:pt x="27" y="34"/>
                    </a:moveTo>
                    <a:lnTo>
                      <a:pt x="75" y="84"/>
                    </a:lnTo>
                    <a:lnTo>
                      <a:pt x="84" y="75"/>
                    </a:lnTo>
                    <a:lnTo>
                      <a:pt x="36" y="25"/>
                    </a:lnTo>
                    <a:lnTo>
                      <a:pt x="27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" name="Freeform 1729">
                <a:extLst>
                  <a:ext uri="{FF2B5EF4-FFF2-40B4-BE49-F238E27FC236}">
                    <a16:creationId xmlns:a16="http://schemas.microsoft.com/office/drawing/2014/main" id="{EFD57CE7-AA8C-4CB9-9260-4557BA52E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" y="7524750"/>
                <a:ext cx="46038" cy="46038"/>
              </a:xfrm>
              <a:custGeom>
                <a:avLst/>
                <a:gdLst>
                  <a:gd name="T0" fmla="*/ 16 w 29"/>
                  <a:gd name="T1" fmla="*/ 29 h 29"/>
                  <a:gd name="T2" fmla="*/ 0 w 29"/>
                  <a:gd name="T3" fmla="*/ 13 h 29"/>
                  <a:gd name="T4" fmla="*/ 11 w 29"/>
                  <a:gd name="T5" fmla="*/ 0 h 29"/>
                  <a:gd name="T6" fmla="*/ 29 w 29"/>
                  <a:gd name="T7" fmla="*/ 18 h 29"/>
                  <a:gd name="T8" fmla="*/ 16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lnTo>
                      <a:pt x="0" y="13"/>
                    </a:lnTo>
                    <a:lnTo>
                      <a:pt x="11" y="0"/>
                    </a:lnTo>
                    <a:lnTo>
                      <a:pt x="29" y="18"/>
                    </a:lnTo>
                    <a:lnTo>
                      <a:pt x="1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3" name="Freeform 1730">
                <a:extLst>
                  <a:ext uri="{FF2B5EF4-FFF2-40B4-BE49-F238E27FC236}">
                    <a16:creationId xmlns:a16="http://schemas.microsoft.com/office/drawing/2014/main" id="{7ACDF927-8630-42C8-B6A7-3EC688654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275" y="7272338"/>
                <a:ext cx="133350" cy="222250"/>
              </a:xfrm>
              <a:custGeom>
                <a:avLst/>
                <a:gdLst>
                  <a:gd name="T0" fmla="*/ 30 w 37"/>
                  <a:gd name="T1" fmla="*/ 62 h 62"/>
                  <a:gd name="T2" fmla="*/ 1 w 37"/>
                  <a:gd name="T3" fmla="*/ 35 h 62"/>
                  <a:gd name="T4" fmla="*/ 1 w 37"/>
                  <a:gd name="T5" fmla="*/ 29 h 62"/>
                  <a:gd name="T6" fmla="*/ 31 w 37"/>
                  <a:gd name="T7" fmla="*/ 0 h 62"/>
                  <a:gd name="T8" fmla="*/ 37 w 37"/>
                  <a:gd name="T9" fmla="*/ 6 h 62"/>
                  <a:gd name="T10" fmla="*/ 9 w 37"/>
                  <a:gd name="T11" fmla="*/ 32 h 62"/>
                  <a:gd name="T12" fmla="*/ 35 w 37"/>
                  <a:gd name="T13" fmla="*/ 56 h 62"/>
                  <a:gd name="T14" fmla="*/ 30 w 37"/>
                  <a:gd name="T1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62">
                    <a:moveTo>
                      <a:pt x="30" y="62"/>
                    </a:moveTo>
                    <a:cubicBezTo>
                      <a:pt x="15" y="50"/>
                      <a:pt x="3" y="37"/>
                      <a:pt x="1" y="35"/>
                    </a:cubicBezTo>
                    <a:cubicBezTo>
                      <a:pt x="0" y="33"/>
                      <a:pt x="0" y="31"/>
                      <a:pt x="1" y="29"/>
                    </a:cubicBezTo>
                    <a:cubicBezTo>
                      <a:pt x="4" y="26"/>
                      <a:pt x="16" y="13"/>
                      <a:pt x="31" y="0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4" y="17"/>
                      <a:pt x="14" y="27"/>
                      <a:pt x="9" y="32"/>
                    </a:cubicBezTo>
                    <a:cubicBezTo>
                      <a:pt x="14" y="36"/>
                      <a:pt x="23" y="46"/>
                      <a:pt x="35" y="56"/>
                    </a:cubicBezTo>
                    <a:lnTo>
                      <a:pt x="3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4" name="Freeform 1731">
                <a:extLst>
                  <a:ext uri="{FF2B5EF4-FFF2-40B4-BE49-F238E27FC236}">
                    <a16:creationId xmlns:a16="http://schemas.microsoft.com/office/drawing/2014/main" id="{582D39E6-1D66-4416-BBED-178337774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" y="7258050"/>
                <a:ext cx="153988" cy="244475"/>
              </a:xfrm>
              <a:custGeom>
                <a:avLst/>
                <a:gdLst>
                  <a:gd name="T0" fmla="*/ 10 w 43"/>
                  <a:gd name="T1" fmla="*/ 68 h 68"/>
                  <a:gd name="T2" fmla="*/ 5 w 43"/>
                  <a:gd name="T3" fmla="*/ 62 h 68"/>
                  <a:gd name="T4" fmla="*/ 33 w 43"/>
                  <a:gd name="T5" fmla="*/ 36 h 68"/>
                  <a:gd name="T6" fmla="*/ 0 w 43"/>
                  <a:gd name="T7" fmla="*/ 6 h 68"/>
                  <a:gd name="T8" fmla="*/ 5 w 43"/>
                  <a:gd name="T9" fmla="*/ 0 h 68"/>
                  <a:gd name="T10" fmla="*/ 41 w 43"/>
                  <a:gd name="T11" fmla="*/ 33 h 68"/>
                  <a:gd name="T12" fmla="*/ 41 w 43"/>
                  <a:gd name="T13" fmla="*/ 39 h 68"/>
                  <a:gd name="T14" fmla="*/ 10 w 43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8">
                    <a:moveTo>
                      <a:pt x="10" y="68"/>
                    </a:moveTo>
                    <a:cubicBezTo>
                      <a:pt x="5" y="62"/>
                      <a:pt x="5" y="62"/>
                      <a:pt x="5" y="62"/>
                    </a:cubicBezTo>
                    <a:cubicBezTo>
                      <a:pt x="18" y="51"/>
                      <a:pt x="28" y="41"/>
                      <a:pt x="33" y="36"/>
                    </a:cubicBezTo>
                    <a:cubicBezTo>
                      <a:pt x="28" y="30"/>
                      <a:pt x="16" y="18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4" y="14"/>
                      <a:pt x="38" y="30"/>
                      <a:pt x="41" y="33"/>
                    </a:cubicBezTo>
                    <a:cubicBezTo>
                      <a:pt x="43" y="35"/>
                      <a:pt x="43" y="37"/>
                      <a:pt x="41" y="39"/>
                    </a:cubicBezTo>
                    <a:cubicBezTo>
                      <a:pt x="39" y="42"/>
                      <a:pt x="26" y="55"/>
                      <a:pt x="10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Freeform 1732">
                <a:extLst>
                  <a:ext uri="{FF2B5EF4-FFF2-40B4-BE49-F238E27FC236}">
                    <a16:creationId xmlns:a16="http://schemas.microsoft.com/office/drawing/2014/main" id="{FC842812-E8C2-4772-A953-050867E239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363" y="7318375"/>
                <a:ext cx="147638" cy="147638"/>
              </a:xfrm>
              <a:custGeom>
                <a:avLst/>
                <a:gdLst>
                  <a:gd name="T0" fmla="*/ 21 w 41"/>
                  <a:gd name="T1" fmla="*/ 41 h 41"/>
                  <a:gd name="T2" fmla="*/ 0 w 41"/>
                  <a:gd name="T3" fmla="*/ 20 h 41"/>
                  <a:gd name="T4" fmla="*/ 21 w 41"/>
                  <a:gd name="T5" fmla="*/ 0 h 41"/>
                  <a:gd name="T6" fmla="*/ 41 w 41"/>
                  <a:gd name="T7" fmla="*/ 20 h 41"/>
                  <a:gd name="T8" fmla="*/ 21 w 41"/>
                  <a:gd name="T9" fmla="*/ 41 h 41"/>
                  <a:gd name="T10" fmla="*/ 21 w 41"/>
                  <a:gd name="T11" fmla="*/ 8 h 41"/>
                  <a:gd name="T12" fmla="*/ 8 w 41"/>
                  <a:gd name="T13" fmla="*/ 20 h 41"/>
                  <a:gd name="T14" fmla="*/ 21 w 41"/>
                  <a:gd name="T15" fmla="*/ 33 h 41"/>
                  <a:gd name="T16" fmla="*/ 33 w 41"/>
                  <a:gd name="T17" fmla="*/ 20 h 41"/>
                  <a:gd name="T18" fmla="*/ 21 w 41"/>
                  <a:gd name="T19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21" y="41"/>
                    </a:moveTo>
                    <a:cubicBezTo>
                      <a:pt x="10" y="41"/>
                      <a:pt x="0" y="31"/>
                      <a:pt x="0" y="20"/>
                    </a:cubicBezTo>
                    <a:cubicBezTo>
                      <a:pt x="0" y="9"/>
                      <a:pt x="10" y="0"/>
                      <a:pt x="21" y="0"/>
                    </a:cubicBezTo>
                    <a:cubicBezTo>
                      <a:pt x="32" y="0"/>
                      <a:pt x="41" y="9"/>
                      <a:pt x="41" y="20"/>
                    </a:cubicBezTo>
                    <a:cubicBezTo>
                      <a:pt x="41" y="31"/>
                      <a:pt x="32" y="41"/>
                      <a:pt x="21" y="41"/>
                    </a:cubicBezTo>
                    <a:close/>
                    <a:moveTo>
                      <a:pt x="21" y="8"/>
                    </a:moveTo>
                    <a:cubicBezTo>
                      <a:pt x="14" y="8"/>
                      <a:pt x="8" y="13"/>
                      <a:pt x="8" y="20"/>
                    </a:cubicBezTo>
                    <a:cubicBezTo>
                      <a:pt x="8" y="27"/>
                      <a:pt x="14" y="33"/>
                      <a:pt x="21" y="33"/>
                    </a:cubicBezTo>
                    <a:cubicBezTo>
                      <a:pt x="28" y="33"/>
                      <a:pt x="33" y="27"/>
                      <a:pt x="33" y="20"/>
                    </a:cubicBezTo>
                    <a:cubicBezTo>
                      <a:pt x="33" y="13"/>
                      <a:pt x="28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Freeform 1733">
                <a:extLst>
                  <a:ext uri="{FF2B5EF4-FFF2-40B4-BE49-F238E27FC236}">
                    <a16:creationId xmlns:a16="http://schemas.microsoft.com/office/drawing/2014/main" id="{D252CBA4-7A7B-4E5B-AEDA-17281EAB1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75" y="7250113"/>
                <a:ext cx="280988" cy="280988"/>
              </a:xfrm>
              <a:custGeom>
                <a:avLst/>
                <a:gdLst>
                  <a:gd name="T0" fmla="*/ 39 w 78"/>
                  <a:gd name="T1" fmla="*/ 78 h 78"/>
                  <a:gd name="T2" fmla="*/ 11 w 78"/>
                  <a:gd name="T3" fmla="*/ 67 h 78"/>
                  <a:gd name="T4" fmla="*/ 0 w 78"/>
                  <a:gd name="T5" fmla="*/ 39 h 78"/>
                  <a:gd name="T6" fmla="*/ 8 w 78"/>
                  <a:gd name="T7" fmla="*/ 39 h 78"/>
                  <a:gd name="T8" fmla="*/ 17 w 78"/>
                  <a:gd name="T9" fmla="*/ 61 h 78"/>
                  <a:gd name="T10" fmla="*/ 39 w 78"/>
                  <a:gd name="T11" fmla="*/ 70 h 78"/>
                  <a:gd name="T12" fmla="*/ 61 w 78"/>
                  <a:gd name="T13" fmla="*/ 61 h 78"/>
                  <a:gd name="T14" fmla="*/ 70 w 78"/>
                  <a:gd name="T15" fmla="*/ 39 h 78"/>
                  <a:gd name="T16" fmla="*/ 61 w 78"/>
                  <a:gd name="T17" fmla="*/ 17 h 78"/>
                  <a:gd name="T18" fmla="*/ 39 w 78"/>
                  <a:gd name="T19" fmla="*/ 8 h 78"/>
                  <a:gd name="T20" fmla="*/ 39 w 78"/>
                  <a:gd name="T21" fmla="*/ 0 h 78"/>
                  <a:gd name="T22" fmla="*/ 67 w 78"/>
                  <a:gd name="T23" fmla="*/ 12 h 78"/>
                  <a:gd name="T24" fmla="*/ 78 w 78"/>
                  <a:gd name="T25" fmla="*/ 39 h 78"/>
                  <a:gd name="T26" fmla="*/ 67 w 78"/>
                  <a:gd name="T27" fmla="*/ 67 h 78"/>
                  <a:gd name="T28" fmla="*/ 39 w 78"/>
                  <a:gd name="T2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78">
                    <a:moveTo>
                      <a:pt x="39" y="78"/>
                    </a:moveTo>
                    <a:cubicBezTo>
                      <a:pt x="28" y="78"/>
                      <a:pt x="19" y="74"/>
                      <a:pt x="11" y="67"/>
                    </a:cubicBezTo>
                    <a:cubicBezTo>
                      <a:pt x="4" y="59"/>
                      <a:pt x="0" y="50"/>
                      <a:pt x="0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8"/>
                      <a:pt x="11" y="55"/>
                      <a:pt x="17" y="61"/>
                    </a:cubicBezTo>
                    <a:cubicBezTo>
                      <a:pt x="23" y="67"/>
                      <a:pt x="31" y="70"/>
                      <a:pt x="39" y="70"/>
                    </a:cubicBezTo>
                    <a:cubicBezTo>
                      <a:pt x="47" y="70"/>
                      <a:pt x="55" y="67"/>
                      <a:pt x="61" y="61"/>
                    </a:cubicBezTo>
                    <a:cubicBezTo>
                      <a:pt x="67" y="55"/>
                      <a:pt x="70" y="48"/>
                      <a:pt x="70" y="39"/>
                    </a:cubicBezTo>
                    <a:cubicBezTo>
                      <a:pt x="70" y="31"/>
                      <a:pt x="67" y="23"/>
                      <a:pt x="61" y="17"/>
                    </a:cubicBezTo>
                    <a:cubicBezTo>
                      <a:pt x="55" y="11"/>
                      <a:pt x="47" y="8"/>
                      <a:pt x="39" y="8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9" y="0"/>
                      <a:pt x="59" y="4"/>
                      <a:pt x="67" y="12"/>
                    </a:cubicBezTo>
                    <a:cubicBezTo>
                      <a:pt x="74" y="19"/>
                      <a:pt x="78" y="29"/>
                      <a:pt x="78" y="39"/>
                    </a:cubicBezTo>
                    <a:cubicBezTo>
                      <a:pt x="78" y="50"/>
                      <a:pt x="74" y="59"/>
                      <a:pt x="67" y="67"/>
                    </a:cubicBezTo>
                    <a:cubicBezTo>
                      <a:pt x="59" y="74"/>
                      <a:pt x="49" y="78"/>
                      <a:pt x="3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7" name="Freeform 1734">
                <a:extLst>
                  <a:ext uri="{FF2B5EF4-FFF2-40B4-BE49-F238E27FC236}">
                    <a16:creationId xmlns:a16="http://schemas.microsoft.com/office/drawing/2014/main" id="{9FEDC47B-9CDE-4F06-8FC8-7EC0F424D5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550" y="7164388"/>
                <a:ext cx="454025" cy="454025"/>
              </a:xfrm>
              <a:custGeom>
                <a:avLst/>
                <a:gdLst>
                  <a:gd name="T0" fmla="*/ 63 w 126"/>
                  <a:gd name="T1" fmla="*/ 126 h 126"/>
                  <a:gd name="T2" fmla="*/ 0 w 126"/>
                  <a:gd name="T3" fmla="*/ 63 h 126"/>
                  <a:gd name="T4" fmla="*/ 63 w 126"/>
                  <a:gd name="T5" fmla="*/ 0 h 126"/>
                  <a:gd name="T6" fmla="*/ 126 w 126"/>
                  <a:gd name="T7" fmla="*/ 63 h 126"/>
                  <a:gd name="T8" fmla="*/ 63 w 126"/>
                  <a:gd name="T9" fmla="*/ 126 h 126"/>
                  <a:gd name="T10" fmla="*/ 63 w 126"/>
                  <a:gd name="T11" fmla="*/ 8 h 126"/>
                  <a:gd name="T12" fmla="*/ 8 w 126"/>
                  <a:gd name="T13" fmla="*/ 63 h 126"/>
                  <a:gd name="T14" fmla="*/ 63 w 126"/>
                  <a:gd name="T15" fmla="*/ 118 h 126"/>
                  <a:gd name="T16" fmla="*/ 118 w 126"/>
                  <a:gd name="T17" fmla="*/ 63 h 126"/>
                  <a:gd name="T18" fmla="*/ 63 w 126"/>
                  <a:gd name="T19" fmla="*/ 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126">
                    <a:moveTo>
                      <a:pt x="63" y="126"/>
                    </a:moveTo>
                    <a:cubicBezTo>
                      <a:pt x="28" y="126"/>
                      <a:pt x="0" y="98"/>
                      <a:pt x="0" y="63"/>
                    </a:cubicBezTo>
                    <a:cubicBezTo>
                      <a:pt x="0" y="28"/>
                      <a:pt x="28" y="0"/>
                      <a:pt x="63" y="0"/>
                    </a:cubicBezTo>
                    <a:cubicBezTo>
                      <a:pt x="98" y="0"/>
                      <a:pt x="126" y="28"/>
                      <a:pt x="126" y="63"/>
                    </a:cubicBezTo>
                    <a:cubicBezTo>
                      <a:pt x="126" y="98"/>
                      <a:pt x="98" y="126"/>
                      <a:pt x="63" y="126"/>
                    </a:cubicBezTo>
                    <a:close/>
                    <a:moveTo>
                      <a:pt x="63" y="8"/>
                    </a:moveTo>
                    <a:cubicBezTo>
                      <a:pt x="33" y="8"/>
                      <a:pt x="8" y="33"/>
                      <a:pt x="8" y="63"/>
                    </a:cubicBezTo>
                    <a:cubicBezTo>
                      <a:pt x="8" y="94"/>
                      <a:pt x="33" y="118"/>
                      <a:pt x="63" y="118"/>
                    </a:cubicBezTo>
                    <a:cubicBezTo>
                      <a:pt x="93" y="118"/>
                      <a:pt x="118" y="94"/>
                      <a:pt x="118" y="63"/>
                    </a:cubicBezTo>
                    <a:cubicBezTo>
                      <a:pt x="118" y="33"/>
                      <a:pt x="93" y="8"/>
                      <a:pt x="6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8" name="Freeform 1735">
                <a:extLst>
                  <a:ext uri="{FF2B5EF4-FFF2-40B4-BE49-F238E27FC236}">
                    <a16:creationId xmlns:a16="http://schemas.microsoft.com/office/drawing/2014/main" id="{B7040AEB-DE84-4F0E-9702-FA7720D35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" y="7510463"/>
                <a:ext cx="428625" cy="207963"/>
              </a:xfrm>
              <a:custGeom>
                <a:avLst/>
                <a:gdLst>
                  <a:gd name="T0" fmla="*/ 84 w 119"/>
                  <a:gd name="T1" fmla="*/ 58 h 58"/>
                  <a:gd name="T2" fmla="*/ 79 w 119"/>
                  <a:gd name="T3" fmla="*/ 58 h 58"/>
                  <a:gd name="T4" fmla="*/ 79 w 119"/>
                  <a:gd name="T5" fmla="*/ 50 h 58"/>
                  <a:gd name="T6" fmla="*/ 84 w 119"/>
                  <a:gd name="T7" fmla="*/ 50 h 58"/>
                  <a:gd name="T8" fmla="*/ 87 w 119"/>
                  <a:gd name="T9" fmla="*/ 50 h 58"/>
                  <a:gd name="T10" fmla="*/ 87 w 119"/>
                  <a:gd name="T11" fmla="*/ 58 h 58"/>
                  <a:gd name="T12" fmla="*/ 84 w 119"/>
                  <a:gd name="T13" fmla="*/ 58 h 58"/>
                  <a:gd name="T14" fmla="*/ 95 w 119"/>
                  <a:gd name="T15" fmla="*/ 58 h 58"/>
                  <a:gd name="T16" fmla="*/ 94 w 119"/>
                  <a:gd name="T17" fmla="*/ 50 h 58"/>
                  <a:gd name="T18" fmla="*/ 102 w 119"/>
                  <a:gd name="T19" fmla="*/ 48 h 58"/>
                  <a:gd name="T20" fmla="*/ 103 w 119"/>
                  <a:gd name="T21" fmla="*/ 56 h 58"/>
                  <a:gd name="T22" fmla="*/ 95 w 119"/>
                  <a:gd name="T23" fmla="*/ 58 h 58"/>
                  <a:gd name="T24" fmla="*/ 70 w 119"/>
                  <a:gd name="T25" fmla="*/ 57 h 58"/>
                  <a:gd name="T26" fmla="*/ 62 w 119"/>
                  <a:gd name="T27" fmla="*/ 56 h 58"/>
                  <a:gd name="T28" fmla="*/ 64 w 119"/>
                  <a:gd name="T29" fmla="*/ 48 h 58"/>
                  <a:gd name="T30" fmla="*/ 71 w 119"/>
                  <a:gd name="T31" fmla="*/ 49 h 58"/>
                  <a:gd name="T32" fmla="*/ 70 w 119"/>
                  <a:gd name="T33" fmla="*/ 57 h 58"/>
                  <a:gd name="T34" fmla="*/ 112 w 119"/>
                  <a:gd name="T35" fmla="*/ 54 h 58"/>
                  <a:gd name="T36" fmla="*/ 109 w 119"/>
                  <a:gd name="T37" fmla="*/ 46 h 58"/>
                  <a:gd name="T38" fmla="*/ 116 w 119"/>
                  <a:gd name="T39" fmla="*/ 44 h 58"/>
                  <a:gd name="T40" fmla="*/ 119 w 119"/>
                  <a:gd name="T41" fmla="*/ 51 h 58"/>
                  <a:gd name="T42" fmla="*/ 112 w 119"/>
                  <a:gd name="T43" fmla="*/ 54 h 58"/>
                  <a:gd name="T44" fmla="*/ 54 w 119"/>
                  <a:gd name="T45" fmla="*/ 53 h 58"/>
                  <a:gd name="T46" fmla="*/ 48 w 119"/>
                  <a:gd name="T47" fmla="*/ 51 h 58"/>
                  <a:gd name="T48" fmla="*/ 46 w 119"/>
                  <a:gd name="T49" fmla="*/ 50 h 58"/>
                  <a:gd name="T50" fmla="*/ 50 w 119"/>
                  <a:gd name="T51" fmla="*/ 43 h 58"/>
                  <a:gd name="T52" fmla="*/ 52 w 119"/>
                  <a:gd name="T53" fmla="*/ 44 h 58"/>
                  <a:gd name="T54" fmla="*/ 57 w 119"/>
                  <a:gd name="T55" fmla="*/ 46 h 58"/>
                  <a:gd name="T56" fmla="*/ 54 w 119"/>
                  <a:gd name="T57" fmla="*/ 53 h 58"/>
                  <a:gd name="T58" fmla="*/ 39 w 119"/>
                  <a:gd name="T59" fmla="*/ 46 h 58"/>
                  <a:gd name="T60" fmla="*/ 32 w 119"/>
                  <a:gd name="T61" fmla="*/ 42 h 58"/>
                  <a:gd name="T62" fmla="*/ 36 w 119"/>
                  <a:gd name="T63" fmla="*/ 35 h 58"/>
                  <a:gd name="T64" fmla="*/ 43 w 119"/>
                  <a:gd name="T65" fmla="*/ 39 h 58"/>
                  <a:gd name="T66" fmla="*/ 39 w 119"/>
                  <a:gd name="T67" fmla="*/ 46 h 58"/>
                  <a:gd name="T68" fmla="*/ 25 w 119"/>
                  <a:gd name="T69" fmla="*/ 37 h 58"/>
                  <a:gd name="T70" fmla="*/ 20 w 119"/>
                  <a:gd name="T71" fmla="*/ 32 h 58"/>
                  <a:gd name="T72" fmla="*/ 19 w 119"/>
                  <a:gd name="T73" fmla="*/ 31 h 58"/>
                  <a:gd name="T74" fmla="*/ 25 w 119"/>
                  <a:gd name="T75" fmla="*/ 25 h 58"/>
                  <a:gd name="T76" fmla="*/ 25 w 119"/>
                  <a:gd name="T77" fmla="*/ 26 h 58"/>
                  <a:gd name="T78" fmla="*/ 30 w 119"/>
                  <a:gd name="T79" fmla="*/ 31 h 58"/>
                  <a:gd name="T80" fmla="*/ 25 w 119"/>
                  <a:gd name="T81" fmla="*/ 37 h 58"/>
                  <a:gd name="T82" fmla="*/ 13 w 119"/>
                  <a:gd name="T83" fmla="*/ 25 h 58"/>
                  <a:gd name="T84" fmla="*/ 8 w 119"/>
                  <a:gd name="T85" fmla="*/ 18 h 58"/>
                  <a:gd name="T86" fmla="*/ 15 w 119"/>
                  <a:gd name="T87" fmla="*/ 14 h 58"/>
                  <a:gd name="T88" fmla="*/ 20 w 119"/>
                  <a:gd name="T89" fmla="*/ 20 h 58"/>
                  <a:gd name="T90" fmla="*/ 13 w 119"/>
                  <a:gd name="T91" fmla="*/ 25 h 58"/>
                  <a:gd name="T92" fmla="*/ 4 w 119"/>
                  <a:gd name="T93" fmla="*/ 11 h 58"/>
                  <a:gd name="T94" fmla="*/ 0 w 119"/>
                  <a:gd name="T95" fmla="*/ 3 h 58"/>
                  <a:gd name="T96" fmla="*/ 8 w 119"/>
                  <a:gd name="T97" fmla="*/ 0 h 58"/>
                  <a:gd name="T98" fmla="*/ 11 w 119"/>
                  <a:gd name="T99" fmla="*/ 7 h 58"/>
                  <a:gd name="T100" fmla="*/ 4 w 119"/>
                  <a:gd name="T101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9" h="58">
                    <a:moveTo>
                      <a:pt x="84" y="58"/>
                    </a:moveTo>
                    <a:cubicBezTo>
                      <a:pt x="82" y="58"/>
                      <a:pt x="80" y="58"/>
                      <a:pt x="79" y="58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81" y="50"/>
                      <a:pt x="82" y="50"/>
                      <a:pt x="84" y="50"/>
                    </a:cubicBezTo>
                    <a:cubicBezTo>
                      <a:pt x="85" y="50"/>
                      <a:pt x="86" y="50"/>
                      <a:pt x="87" y="50"/>
                    </a:cubicBezTo>
                    <a:cubicBezTo>
                      <a:pt x="87" y="58"/>
                      <a:pt x="87" y="58"/>
                      <a:pt x="87" y="58"/>
                    </a:cubicBezTo>
                    <a:cubicBezTo>
                      <a:pt x="86" y="58"/>
                      <a:pt x="85" y="58"/>
                      <a:pt x="84" y="58"/>
                    </a:cubicBezTo>
                    <a:close/>
                    <a:moveTo>
                      <a:pt x="95" y="58"/>
                    </a:moveTo>
                    <a:cubicBezTo>
                      <a:pt x="94" y="50"/>
                      <a:pt x="94" y="50"/>
                      <a:pt x="94" y="50"/>
                    </a:cubicBezTo>
                    <a:cubicBezTo>
                      <a:pt x="97" y="49"/>
                      <a:pt x="99" y="49"/>
                      <a:pt x="102" y="48"/>
                    </a:cubicBezTo>
                    <a:cubicBezTo>
                      <a:pt x="103" y="56"/>
                      <a:pt x="103" y="56"/>
                      <a:pt x="103" y="56"/>
                    </a:cubicBezTo>
                    <a:cubicBezTo>
                      <a:pt x="101" y="57"/>
                      <a:pt x="98" y="57"/>
                      <a:pt x="95" y="58"/>
                    </a:cubicBezTo>
                    <a:close/>
                    <a:moveTo>
                      <a:pt x="70" y="57"/>
                    </a:moveTo>
                    <a:cubicBezTo>
                      <a:pt x="67" y="57"/>
                      <a:pt x="65" y="56"/>
                      <a:pt x="62" y="56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6" y="48"/>
                      <a:pt x="69" y="49"/>
                      <a:pt x="71" y="49"/>
                    </a:cubicBezTo>
                    <a:lnTo>
                      <a:pt x="70" y="57"/>
                    </a:lnTo>
                    <a:close/>
                    <a:moveTo>
                      <a:pt x="112" y="54"/>
                    </a:moveTo>
                    <a:cubicBezTo>
                      <a:pt x="109" y="46"/>
                      <a:pt x="109" y="46"/>
                      <a:pt x="109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9" y="51"/>
                      <a:pt x="119" y="51"/>
                      <a:pt x="119" y="51"/>
                    </a:cubicBezTo>
                    <a:cubicBezTo>
                      <a:pt x="117" y="52"/>
                      <a:pt x="114" y="53"/>
                      <a:pt x="112" y="54"/>
                    </a:cubicBezTo>
                    <a:close/>
                    <a:moveTo>
                      <a:pt x="54" y="53"/>
                    </a:moveTo>
                    <a:cubicBezTo>
                      <a:pt x="52" y="53"/>
                      <a:pt x="50" y="52"/>
                      <a:pt x="48" y="51"/>
                    </a:cubicBezTo>
                    <a:cubicBezTo>
                      <a:pt x="48" y="51"/>
                      <a:pt x="47" y="50"/>
                      <a:pt x="46" y="50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3"/>
                      <a:pt x="51" y="43"/>
                      <a:pt x="52" y="44"/>
                    </a:cubicBezTo>
                    <a:cubicBezTo>
                      <a:pt x="53" y="44"/>
                      <a:pt x="55" y="45"/>
                      <a:pt x="57" y="46"/>
                    </a:cubicBezTo>
                    <a:lnTo>
                      <a:pt x="54" y="53"/>
                    </a:lnTo>
                    <a:close/>
                    <a:moveTo>
                      <a:pt x="39" y="46"/>
                    </a:moveTo>
                    <a:cubicBezTo>
                      <a:pt x="36" y="45"/>
                      <a:pt x="34" y="43"/>
                      <a:pt x="32" y="42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8" y="37"/>
                      <a:pt x="41" y="38"/>
                      <a:pt x="43" y="39"/>
                    </a:cubicBezTo>
                    <a:lnTo>
                      <a:pt x="39" y="46"/>
                    </a:lnTo>
                    <a:close/>
                    <a:moveTo>
                      <a:pt x="25" y="37"/>
                    </a:moveTo>
                    <a:cubicBezTo>
                      <a:pt x="23" y="35"/>
                      <a:pt x="21" y="33"/>
                      <a:pt x="20" y="32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28"/>
                      <a:pt x="28" y="29"/>
                      <a:pt x="30" y="31"/>
                    </a:cubicBezTo>
                    <a:lnTo>
                      <a:pt x="25" y="37"/>
                    </a:lnTo>
                    <a:close/>
                    <a:moveTo>
                      <a:pt x="13" y="25"/>
                    </a:moveTo>
                    <a:cubicBezTo>
                      <a:pt x="12" y="23"/>
                      <a:pt x="10" y="20"/>
                      <a:pt x="8" y="18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6"/>
                      <a:pt x="18" y="18"/>
                      <a:pt x="20" y="20"/>
                    </a:cubicBezTo>
                    <a:lnTo>
                      <a:pt x="13" y="25"/>
                    </a:lnTo>
                    <a:close/>
                    <a:moveTo>
                      <a:pt x="4" y="11"/>
                    </a:moveTo>
                    <a:cubicBezTo>
                      <a:pt x="3" y="8"/>
                      <a:pt x="1" y="6"/>
                      <a:pt x="0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3"/>
                      <a:pt x="10" y="5"/>
                      <a:pt x="11" y="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9" name="Freeform 1736">
                <a:extLst>
                  <a:ext uri="{FF2B5EF4-FFF2-40B4-BE49-F238E27FC236}">
                    <a16:creationId xmlns:a16="http://schemas.microsoft.com/office/drawing/2014/main" id="{0BB7F919-92CA-4EB8-B257-A65734ECCE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" y="7062788"/>
                <a:ext cx="598488" cy="212725"/>
              </a:xfrm>
              <a:custGeom>
                <a:avLst/>
                <a:gdLst>
                  <a:gd name="T0" fmla="*/ 0 w 166"/>
                  <a:gd name="T1" fmla="*/ 56 h 59"/>
                  <a:gd name="T2" fmla="*/ 11 w 166"/>
                  <a:gd name="T3" fmla="*/ 52 h 59"/>
                  <a:gd name="T4" fmla="*/ 159 w 166"/>
                  <a:gd name="T5" fmla="*/ 55 h 59"/>
                  <a:gd name="T6" fmla="*/ 162 w 166"/>
                  <a:gd name="T7" fmla="*/ 45 h 59"/>
                  <a:gd name="T8" fmla="*/ 159 w 166"/>
                  <a:gd name="T9" fmla="*/ 55 h 59"/>
                  <a:gd name="T10" fmla="*/ 8 w 166"/>
                  <a:gd name="T11" fmla="*/ 41 h 59"/>
                  <a:gd name="T12" fmla="*/ 19 w 166"/>
                  <a:gd name="T13" fmla="*/ 39 h 59"/>
                  <a:gd name="T14" fmla="*/ 151 w 166"/>
                  <a:gd name="T15" fmla="*/ 42 h 59"/>
                  <a:gd name="T16" fmla="*/ 152 w 166"/>
                  <a:gd name="T17" fmla="*/ 31 h 59"/>
                  <a:gd name="T18" fmla="*/ 151 w 166"/>
                  <a:gd name="T19" fmla="*/ 42 h 59"/>
                  <a:gd name="T20" fmla="*/ 18 w 166"/>
                  <a:gd name="T21" fmla="*/ 28 h 59"/>
                  <a:gd name="T22" fmla="*/ 24 w 166"/>
                  <a:gd name="T23" fmla="*/ 22 h 59"/>
                  <a:gd name="T24" fmla="*/ 25 w 166"/>
                  <a:gd name="T25" fmla="*/ 32 h 59"/>
                  <a:gd name="T26" fmla="*/ 141 w 166"/>
                  <a:gd name="T27" fmla="*/ 31 h 59"/>
                  <a:gd name="T28" fmla="*/ 140 w 166"/>
                  <a:gd name="T29" fmla="*/ 20 h 59"/>
                  <a:gd name="T30" fmla="*/ 141 w 166"/>
                  <a:gd name="T31" fmla="*/ 31 h 59"/>
                  <a:gd name="T32" fmla="*/ 31 w 166"/>
                  <a:gd name="T33" fmla="*/ 17 h 59"/>
                  <a:gd name="T34" fmla="*/ 42 w 166"/>
                  <a:gd name="T35" fmla="*/ 19 h 59"/>
                  <a:gd name="T36" fmla="*/ 129 w 166"/>
                  <a:gd name="T37" fmla="*/ 21 h 59"/>
                  <a:gd name="T38" fmla="*/ 126 w 166"/>
                  <a:gd name="T39" fmla="*/ 10 h 59"/>
                  <a:gd name="T40" fmla="*/ 129 w 166"/>
                  <a:gd name="T41" fmla="*/ 21 h 59"/>
                  <a:gd name="T42" fmla="*/ 45 w 166"/>
                  <a:gd name="T43" fmla="*/ 9 h 59"/>
                  <a:gd name="T44" fmla="*/ 53 w 166"/>
                  <a:gd name="T45" fmla="*/ 5 h 59"/>
                  <a:gd name="T46" fmla="*/ 52 w 166"/>
                  <a:gd name="T47" fmla="*/ 15 h 59"/>
                  <a:gd name="T48" fmla="*/ 116 w 166"/>
                  <a:gd name="T49" fmla="*/ 14 h 59"/>
                  <a:gd name="T50" fmla="*/ 111 w 166"/>
                  <a:gd name="T51" fmla="*/ 4 h 59"/>
                  <a:gd name="T52" fmla="*/ 116 w 166"/>
                  <a:gd name="T53" fmla="*/ 14 h 59"/>
                  <a:gd name="T54" fmla="*/ 61 w 166"/>
                  <a:gd name="T55" fmla="*/ 3 h 59"/>
                  <a:gd name="T56" fmla="*/ 71 w 166"/>
                  <a:gd name="T57" fmla="*/ 9 h 59"/>
                  <a:gd name="T58" fmla="*/ 101 w 166"/>
                  <a:gd name="T59" fmla="*/ 10 h 59"/>
                  <a:gd name="T60" fmla="*/ 94 w 166"/>
                  <a:gd name="T61" fmla="*/ 1 h 59"/>
                  <a:gd name="T62" fmla="*/ 101 w 166"/>
                  <a:gd name="T63" fmla="*/ 10 h 59"/>
                  <a:gd name="T64" fmla="*/ 78 w 166"/>
                  <a:gd name="T65" fmla="*/ 0 h 59"/>
                  <a:gd name="T66" fmla="*/ 86 w 166"/>
                  <a:gd name="T67" fmla="*/ 0 h 59"/>
                  <a:gd name="T68" fmla="*/ 84 w 166"/>
                  <a:gd name="T69" fmla="*/ 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6" h="59">
                    <a:moveTo>
                      <a:pt x="7" y="59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1" y="53"/>
                      <a:pt x="2" y="51"/>
                      <a:pt x="4" y="48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9" y="54"/>
                      <a:pt x="8" y="57"/>
                      <a:pt x="7" y="59"/>
                    </a:cubicBezTo>
                    <a:close/>
                    <a:moveTo>
                      <a:pt x="159" y="55"/>
                    </a:moveTo>
                    <a:cubicBezTo>
                      <a:pt x="158" y="53"/>
                      <a:pt x="157" y="51"/>
                      <a:pt x="155" y="49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64" y="47"/>
                      <a:pt x="165" y="49"/>
                      <a:pt x="166" y="52"/>
                    </a:cubicBezTo>
                    <a:lnTo>
                      <a:pt x="159" y="55"/>
                    </a:lnTo>
                    <a:close/>
                    <a:moveTo>
                      <a:pt x="15" y="45"/>
                    </a:moveTo>
                    <a:cubicBezTo>
                      <a:pt x="8" y="41"/>
                      <a:pt x="8" y="41"/>
                      <a:pt x="8" y="41"/>
                    </a:cubicBezTo>
                    <a:cubicBezTo>
                      <a:pt x="9" y="39"/>
                      <a:pt x="11" y="36"/>
                      <a:pt x="13" y="34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7" y="41"/>
                      <a:pt x="16" y="43"/>
                      <a:pt x="15" y="45"/>
                    </a:cubicBezTo>
                    <a:close/>
                    <a:moveTo>
                      <a:pt x="151" y="42"/>
                    </a:moveTo>
                    <a:cubicBezTo>
                      <a:pt x="150" y="40"/>
                      <a:pt x="148" y="38"/>
                      <a:pt x="146" y="36"/>
                    </a:cubicBezTo>
                    <a:cubicBezTo>
                      <a:pt x="152" y="31"/>
                      <a:pt x="152" y="31"/>
                      <a:pt x="152" y="31"/>
                    </a:cubicBezTo>
                    <a:cubicBezTo>
                      <a:pt x="154" y="33"/>
                      <a:pt x="156" y="35"/>
                      <a:pt x="158" y="38"/>
                    </a:cubicBezTo>
                    <a:lnTo>
                      <a:pt x="151" y="42"/>
                    </a:lnTo>
                    <a:close/>
                    <a:moveTo>
                      <a:pt x="24" y="34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5"/>
                      <a:pt x="23" y="24"/>
                      <a:pt x="24" y="22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8" y="30"/>
                      <a:pt x="27" y="31"/>
                      <a:pt x="25" y="32"/>
                    </a:cubicBezTo>
                    <a:lnTo>
                      <a:pt x="24" y="34"/>
                    </a:lnTo>
                    <a:close/>
                    <a:moveTo>
                      <a:pt x="141" y="31"/>
                    </a:moveTo>
                    <a:cubicBezTo>
                      <a:pt x="139" y="29"/>
                      <a:pt x="137" y="27"/>
                      <a:pt x="135" y="26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42" y="21"/>
                      <a:pt x="145" y="23"/>
                      <a:pt x="147" y="25"/>
                    </a:cubicBezTo>
                    <a:lnTo>
                      <a:pt x="141" y="31"/>
                    </a:lnTo>
                    <a:close/>
                    <a:moveTo>
                      <a:pt x="36" y="24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5"/>
                      <a:pt x="36" y="14"/>
                      <a:pt x="38" y="13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0" y="21"/>
                      <a:pt x="38" y="22"/>
                      <a:pt x="36" y="24"/>
                    </a:cubicBezTo>
                    <a:close/>
                    <a:moveTo>
                      <a:pt x="129" y="21"/>
                    </a:moveTo>
                    <a:cubicBezTo>
                      <a:pt x="127" y="20"/>
                      <a:pt x="125" y="19"/>
                      <a:pt x="122" y="18"/>
                    </a:cubicBezTo>
                    <a:cubicBezTo>
                      <a:pt x="126" y="10"/>
                      <a:pt x="126" y="10"/>
                      <a:pt x="126" y="10"/>
                    </a:cubicBezTo>
                    <a:cubicBezTo>
                      <a:pt x="129" y="12"/>
                      <a:pt x="131" y="13"/>
                      <a:pt x="133" y="15"/>
                    </a:cubicBezTo>
                    <a:lnTo>
                      <a:pt x="129" y="21"/>
                    </a:lnTo>
                    <a:close/>
                    <a:moveTo>
                      <a:pt x="49" y="16"/>
                    </a:move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7" y="8"/>
                      <a:pt x="48" y="7"/>
                    </a:cubicBezTo>
                    <a:cubicBezTo>
                      <a:pt x="50" y="7"/>
                      <a:pt x="52" y="6"/>
                      <a:pt x="53" y="5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4" y="13"/>
                      <a:pt x="53" y="14"/>
                      <a:pt x="52" y="15"/>
                    </a:cubicBezTo>
                    <a:cubicBezTo>
                      <a:pt x="51" y="15"/>
                      <a:pt x="50" y="15"/>
                      <a:pt x="49" y="16"/>
                    </a:cubicBezTo>
                    <a:close/>
                    <a:moveTo>
                      <a:pt x="116" y="14"/>
                    </a:moveTo>
                    <a:cubicBezTo>
                      <a:pt x="113" y="13"/>
                      <a:pt x="111" y="13"/>
                      <a:pt x="108" y="12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3" y="5"/>
                      <a:pt x="116" y="6"/>
                      <a:pt x="119" y="7"/>
                    </a:cubicBezTo>
                    <a:lnTo>
                      <a:pt x="116" y="14"/>
                    </a:lnTo>
                    <a:close/>
                    <a:moveTo>
                      <a:pt x="63" y="11"/>
                    </a:moveTo>
                    <a:cubicBezTo>
                      <a:pt x="61" y="3"/>
                      <a:pt x="61" y="3"/>
                      <a:pt x="61" y="3"/>
                    </a:cubicBezTo>
                    <a:cubicBezTo>
                      <a:pt x="64" y="2"/>
                      <a:pt x="67" y="2"/>
                      <a:pt x="69" y="1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8" y="10"/>
                      <a:pt x="66" y="10"/>
                      <a:pt x="63" y="11"/>
                    </a:cubicBezTo>
                    <a:close/>
                    <a:moveTo>
                      <a:pt x="101" y="10"/>
                    </a:moveTo>
                    <a:cubicBezTo>
                      <a:pt x="99" y="9"/>
                      <a:pt x="96" y="9"/>
                      <a:pt x="93" y="9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7" y="1"/>
                      <a:pt x="100" y="1"/>
                      <a:pt x="103" y="2"/>
                    </a:cubicBezTo>
                    <a:lnTo>
                      <a:pt x="101" y="10"/>
                    </a:lnTo>
                    <a:close/>
                    <a:moveTo>
                      <a:pt x="78" y="8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80" y="0"/>
                      <a:pt x="82" y="0"/>
                      <a:pt x="84" y="0"/>
                    </a:cubicBezTo>
                    <a:cubicBezTo>
                      <a:pt x="85" y="0"/>
                      <a:pt x="85" y="0"/>
                      <a:pt x="86" y="0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8"/>
                      <a:pt x="84" y="8"/>
                      <a:pt x="84" y="8"/>
                    </a:cubicBezTo>
                    <a:cubicBezTo>
                      <a:pt x="82" y="8"/>
                      <a:pt x="80" y="8"/>
                      <a:pt x="7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425E76-0DD4-482C-8C98-B30A9EC5E8F6}"/>
                </a:ext>
              </a:extLst>
            </p:cNvPr>
            <p:cNvGrpSpPr/>
            <p:nvPr/>
          </p:nvGrpSpPr>
          <p:grpSpPr>
            <a:xfrm>
              <a:off x="1689731" y="5528293"/>
              <a:ext cx="419939" cy="449621"/>
              <a:chOff x="-10753726" y="-1584325"/>
              <a:chExt cx="606425" cy="649288"/>
            </a:xfrm>
            <a:solidFill>
              <a:srgbClr val="24D386">
                <a:lumMod val="60000"/>
                <a:lumOff val="40000"/>
              </a:srgbClr>
            </a:solidFill>
          </p:grpSpPr>
          <p:sp>
            <p:nvSpPr>
              <p:cNvPr id="37" name="Freeform 415">
                <a:extLst>
                  <a:ext uri="{FF2B5EF4-FFF2-40B4-BE49-F238E27FC236}">
                    <a16:creationId xmlns:a16="http://schemas.microsoft.com/office/drawing/2014/main" id="{E24CFB6F-1FD3-402C-B079-0B1FAE99D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753726" y="-1062038"/>
                <a:ext cx="122238" cy="127000"/>
              </a:xfrm>
              <a:custGeom>
                <a:avLst/>
                <a:gdLst>
                  <a:gd name="T0" fmla="*/ 8 w 34"/>
                  <a:gd name="T1" fmla="*/ 35 h 35"/>
                  <a:gd name="T2" fmla="*/ 0 w 34"/>
                  <a:gd name="T3" fmla="*/ 35 h 35"/>
                  <a:gd name="T4" fmla="*/ 0 w 34"/>
                  <a:gd name="T5" fmla="*/ 25 h 35"/>
                  <a:gd name="T6" fmla="*/ 5 w 34"/>
                  <a:gd name="T7" fmla="*/ 17 h 35"/>
                  <a:gd name="T8" fmla="*/ 26 w 34"/>
                  <a:gd name="T9" fmla="*/ 10 h 35"/>
                  <a:gd name="T10" fmla="*/ 26 w 34"/>
                  <a:gd name="T11" fmla="*/ 0 h 35"/>
                  <a:gd name="T12" fmla="*/ 34 w 34"/>
                  <a:gd name="T13" fmla="*/ 0 h 35"/>
                  <a:gd name="T14" fmla="*/ 34 w 34"/>
                  <a:gd name="T15" fmla="*/ 16 h 35"/>
                  <a:gd name="T16" fmla="*/ 8 w 34"/>
                  <a:gd name="T17" fmla="*/ 25 h 35"/>
                  <a:gd name="T18" fmla="*/ 8 w 34"/>
                  <a:gd name="T1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5">
                    <a:moveTo>
                      <a:pt x="8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2"/>
                      <a:pt x="2" y="19"/>
                      <a:pt x="5" y="17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8" y="25"/>
                      <a:pt x="8" y="25"/>
                      <a:pt x="8" y="25"/>
                    </a:cubicBezTo>
                    <a:lnTo>
                      <a:pt x="8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8" name="Freeform 416">
                <a:extLst>
                  <a:ext uri="{FF2B5EF4-FFF2-40B4-BE49-F238E27FC236}">
                    <a16:creationId xmlns:a16="http://schemas.microsoft.com/office/drawing/2014/main" id="{4765C03E-4932-4DEE-B997-904D62EBE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583863" y="-1062038"/>
                <a:ext cx="122238" cy="127000"/>
              </a:xfrm>
              <a:custGeom>
                <a:avLst/>
                <a:gdLst>
                  <a:gd name="T0" fmla="*/ 34 w 34"/>
                  <a:gd name="T1" fmla="*/ 35 h 35"/>
                  <a:gd name="T2" fmla="*/ 26 w 34"/>
                  <a:gd name="T3" fmla="*/ 35 h 35"/>
                  <a:gd name="T4" fmla="*/ 26 w 34"/>
                  <a:gd name="T5" fmla="*/ 25 h 35"/>
                  <a:gd name="T6" fmla="*/ 0 w 34"/>
                  <a:gd name="T7" fmla="*/ 16 h 35"/>
                  <a:gd name="T8" fmla="*/ 0 w 34"/>
                  <a:gd name="T9" fmla="*/ 0 h 35"/>
                  <a:gd name="T10" fmla="*/ 8 w 34"/>
                  <a:gd name="T11" fmla="*/ 0 h 35"/>
                  <a:gd name="T12" fmla="*/ 8 w 34"/>
                  <a:gd name="T13" fmla="*/ 10 h 35"/>
                  <a:gd name="T14" fmla="*/ 29 w 34"/>
                  <a:gd name="T15" fmla="*/ 17 h 35"/>
                  <a:gd name="T16" fmla="*/ 34 w 34"/>
                  <a:gd name="T17" fmla="*/ 25 h 35"/>
                  <a:gd name="T18" fmla="*/ 34 w 34"/>
                  <a:gd name="T1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5">
                    <a:moveTo>
                      <a:pt x="34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2" y="19"/>
                      <a:pt x="34" y="22"/>
                      <a:pt x="34" y="25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Freeform 417">
                <a:extLst>
                  <a:ext uri="{FF2B5EF4-FFF2-40B4-BE49-F238E27FC236}">
                    <a16:creationId xmlns:a16="http://schemas.microsoft.com/office/drawing/2014/main" id="{19B085A5-99E1-4A57-865A-C60B28F1F4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685463" y="-1249363"/>
                <a:ext cx="155575" cy="215900"/>
              </a:xfrm>
              <a:custGeom>
                <a:avLst/>
                <a:gdLst>
                  <a:gd name="T0" fmla="*/ 25 w 43"/>
                  <a:gd name="T1" fmla="*/ 60 h 60"/>
                  <a:gd name="T2" fmla="*/ 17 w 43"/>
                  <a:gd name="T3" fmla="*/ 60 h 60"/>
                  <a:gd name="T4" fmla="*/ 8 w 43"/>
                  <a:gd name="T5" fmla="*/ 54 h 60"/>
                  <a:gd name="T6" fmla="*/ 2 w 43"/>
                  <a:gd name="T7" fmla="*/ 44 h 60"/>
                  <a:gd name="T8" fmla="*/ 0 w 43"/>
                  <a:gd name="T9" fmla="*/ 22 h 60"/>
                  <a:gd name="T10" fmla="*/ 22 w 43"/>
                  <a:gd name="T11" fmla="*/ 0 h 60"/>
                  <a:gd name="T12" fmla="*/ 43 w 43"/>
                  <a:gd name="T13" fmla="*/ 22 h 60"/>
                  <a:gd name="T14" fmla="*/ 42 w 43"/>
                  <a:gd name="T15" fmla="*/ 44 h 60"/>
                  <a:gd name="T16" fmla="*/ 35 w 43"/>
                  <a:gd name="T17" fmla="*/ 54 h 60"/>
                  <a:gd name="T18" fmla="*/ 25 w 43"/>
                  <a:gd name="T19" fmla="*/ 60 h 60"/>
                  <a:gd name="T20" fmla="*/ 20 w 43"/>
                  <a:gd name="T21" fmla="*/ 52 h 60"/>
                  <a:gd name="T22" fmla="*/ 23 w 43"/>
                  <a:gd name="T23" fmla="*/ 52 h 60"/>
                  <a:gd name="T24" fmla="*/ 31 w 43"/>
                  <a:gd name="T25" fmla="*/ 47 h 60"/>
                  <a:gd name="T26" fmla="*/ 34 w 43"/>
                  <a:gd name="T27" fmla="*/ 43 h 60"/>
                  <a:gd name="T28" fmla="*/ 35 w 43"/>
                  <a:gd name="T29" fmla="*/ 22 h 60"/>
                  <a:gd name="T30" fmla="*/ 22 w 43"/>
                  <a:gd name="T31" fmla="*/ 8 h 60"/>
                  <a:gd name="T32" fmla="*/ 8 w 43"/>
                  <a:gd name="T33" fmla="*/ 22 h 60"/>
                  <a:gd name="T34" fmla="*/ 10 w 43"/>
                  <a:gd name="T35" fmla="*/ 43 h 60"/>
                  <a:gd name="T36" fmla="*/ 12 w 43"/>
                  <a:gd name="T37" fmla="*/ 47 h 60"/>
                  <a:gd name="T38" fmla="*/ 12 w 43"/>
                  <a:gd name="T39" fmla="*/ 47 h 60"/>
                  <a:gd name="T40" fmla="*/ 20 w 43"/>
                  <a:gd name="T41" fmla="*/ 5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60">
                    <a:moveTo>
                      <a:pt x="25" y="60"/>
                    </a:moveTo>
                    <a:cubicBezTo>
                      <a:pt x="17" y="60"/>
                      <a:pt x="17" y="60"/>
                      <a:pt x="17" y="60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4" y="52"/>
                      <a:pt x="2" y="48"/>
                      <a:pt x="2" y="4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3" y="10"/>
                      <a:pt x="43" y="22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1" y="48"/>
                      <a:pt x="39" y="52"/>
                      <a:pt x="35" y="54"/>
                    </a:cubicBezTo>
                    <a:lnTo>
                      <a:pt x="25" y="60"/>
                    </a:lnTo>
                    <a:close/>
                    <a:moveTo>
                      <a:pt x="20" y="52"/>
                    </a:moveTo>
                    <a:cubicBezTo>
                      <a:pt x="23" y="52"/>
                      <a:pt x="23" y="52"/>
                      <a:pt x="23" y="52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3" y="46"/>
                      <a:pt x="34" y="45"/>
                      <a:pt x="34" y="43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15"/>
                      <a:pt x="29" y="8"/>
                      <a:pt x="22" y="8"/>
                    </a:cubicBezTo>
                    <a:cubicBezTo>
                      <a:pt x="14" y="8"/>
                      <a:pt x="8" y="15"/>
                      <a:pt x="8" y="2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5"/>
                      <a:pt x="11" y="46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lnTo>
                      <a:pt x="2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Freeform 418">
                <a:extLst>
                  <a:ext uri="{FF2B5EF4-FFF2-40B4-BE49-F238E27FC236}">
                    <a16:creationId xmlns:a16="http://schemas.microsoft.com/office/drawing/2014/main" id="{D10C86CF-A30E-4A87-BE10-1FE0B5D8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655301" y="-1022350"/>
                <a:ext cx="96838" cy="50800"/>
              </a:xfrm>
              <a:custGeom>
                <a:avLst/>
                <a:gdLst>
                  <a:gd name="T0" fmla="*/ 43 w 61"/>
                  <a:gd name="T1" fmla="*/ 32 h 32"/>
                  <a:gd name="T2" fmla="*/ 18 w 61"/>
                  <a:gd name="T3" fmla="*/ 32 h 32"/>
                  <a:gd name="T4" fmla="*/ 0 w 61"/>
                  <a:gd name="T5" fmla="*/ 12 h 32"/>
                  <a:gd name="T6" fmla="*/ 13 w 61"/>
                  <a:gd name="T7" fmla="*/ 0 h 32"/>
                  <a:gd name="T8" fmla="*/ 27 w 61"/>
                  <a:gd name="T9" fmla="*/ 14 h 32"/>
                  <a:gd name="T10" fmla="*/ 36 w 61"/>
                  <a:gd name="T11" fmla="*/ 14 h 32"/>
                  <a:gd name="T12" fmla="*/ 47 w 61"/>
                  <a:gd name="T13" fmla="*/ 0 h 32"/>
                  <a:gd name="T14" fmla="*/ 61 w 61"/>
                  <a:gd name="T15" fmla="*/ 12 h 32"/>
                  <a:gd name="T16" fmla="*/ 43 w 61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2">
                    <a:moveTo>
                      <a:pt x="43" y="32"/>
                    </a:moveTo>
                    <a:lnTo>
                      <a:pt x="18" y="32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7" y="14"/>
                    </a:lnTo>
                    <a:lnTo>
                      <a:pt x="36" y="14"/>
                    </a:lnTo>
                    <a:lnTo>
                      <a:pt x="47" y="0"/>
                    </a:lnTo>
                    <a:lnTo>
                      <a:pt x="61" y="12"/>
                    </a:lnTo>
                    <a:lnTo>
                      <a:pt x="43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Freeform 419">
                <a:extLst>
                  <a:ext uri="{FF2B5EF4-FFF2-40B4-BE49-F238E27FC236}">
                    <a16:creationId xmlns:a16="http://schemas.microsoft.com/office/drawing/2014/main" id="{F9E72524-4CBC-4544-BF82-CDECED4E2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39401" y="-1057275"/>
                <a:ext cx="122238" cy="122238"/>
              </a:xfrm>
              <a:custGeom>
                <a:avLst/>
                <a:gdLst>
                  <a:gd name="T0" fmla="*/ 8 w 34"/>
                  <a:gd name="T1" fmla="*/ 34 h 34"/>
                  <a:gd name="T2" fmla="*/ 0 w 34"/>
                  <a:gd name="T3" fmla="*/ 34 h 34"/>
                  <a:gd name="T4" fmla="*/ 0 w 34"/>
                  <a:gd name="T5" fmla="*/ 25 h 34"/>
                  <a:gd name="T6" fmla="*/ 5 w 34"/>
                  <a:gd name="T7" fmla="*/ 18 h 34"/>
                  <a:gd name="T8" fmla="*/ 26 w 34"/>
                  <a:gd name="T9" fmla="*/ 10 h 34"/>
                  <a:gd name="T10" fmla="*/ 26 w 34"/>
                  <a:gd name="T11" fmla="*/ 0 h 34"/>
                  <a:gd name="T12" fmla="*/ 34 w 34"/>
                  <a:gd name="T13" fmla="*/ 0 h 34"/>
                  <a:gd name="T14" fmla="*/ 34 w 34"/>
                  <a:gd name="T15" fmla="*/ 16 h 34"/>
                  <a:gd name="T16" fmla="*/ 8 w 34"/>
                  <a:gd name="T17" fmla="*/ 25 h 34"/>
                  <a:gd name="T18" fmla="*/ 8 w 34"/>
                  <a:gd name="T1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8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2"/>
                      <a:pt x="2" y="19"/>
                      <a:pt x="5" y="18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8" y="25"/>
                      <a:pt x="8" y="25"/>
                      <a:pt x="8" y="25"/>
                    </a:cubicBezTo>
                    <a:lnTo>
                      <a:pt x="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Freeform 420">
                <a:extLst>
                  <a:ext uri="{FF2B5EF4-FFF2-40B4-BE49-F238E27FC236}">
                    <a16:creationId xmlns:a16="http://schemas.microsoft.com/office/drawing/2014/main" id="{5C9A6484-1B60-48FE-ABDD-BC93D22C3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271126" y="-1057275"/>
                <a:ext cx="123825" cy="122238"/>
              </a:xfrm>
              <a:custGeom>
                <a:avLst/>
                <a:gdLst>
                  <a:gd name="T0" fmla="*/ 34 w 34"/>
                  <a:gd name="T1" fmla="*/ 34 h 34"/>
                  <a:gd name="T2" fmla="*/ 26 w 34"/>
                  <a:gd name="T3" fmla="*/ 34 h 34"/>
                  <a:gd name="T4" fmla="*/ 26 w 34"/>
                  <a:gd name="T5" fmla="*/ 25 h 34"/>
                  <a:gd name="T6" fmla="*/ 0 w 34"/>
                  <a:gd name="T7" fmla="*/ 16 h 34"/>
                  <a:gd name="T8" fmla="*/ 0 w 34"/>
                  <a:gd name="T9" fmla="*/ 0 h 34"/>
                  <a:gd name="T10" fmla="*/ 8 w 34"/>
                  <a:gd name="T11" fmla="*/ 0 h 34"/>
                  <a:gd name="T12" fmla="*/ 8 w 34"/>
                  <a:gd name="T13" fmla="*/ 10 h 34"/>
                  <a:gd name="T14" fmla="*/ 29 w 34"/>
                  <a:gd name="T15" fmla="*/ 18 h 34"/>
                  <a:gd name="T16" fmla="*/ 34 w 34"/>
                  <a:gd name="T17" fmla="*/ 25 h 34"/>
                  <a:gd name="T18" fmla="*/ 34 w 34"/>
                  <a:gd name="T1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34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9"/>
                      <a:pt x="34" y="22"/>
                      <a:pt x="34" y="25"/>
                    </a:cubicBezTo>
                    <a:lnTo>
                      <a:pt x="3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Freeform 421">
                <a:extLst>
                  <a:ext uri="{FF2B5EF4-FFF2-40B4-BE49-F238E27FC236}">
                    <a16:creationId xmlns:a16="http://schemas.microsoft.com/office/drawing/2014/main" id="{85FACACE-4C0C-49CB-B7D1-DFD8C9E52C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371138" y="-1246188"/>
                <a:ext cx="153988" cy="217488"/>
              </a:xfrm>
              <a:custGeom>
                <a:avLst/>
                <a:gdLst>
                  <a:gd name="T0" fmla="*/ 25 w 43"/>
                  <a:gd name="T1" fmla="*/ 60 h 60"/>
                  <a:gd name="T2" fmla="*/ 17 w 43"/>
                  <a:gd name="T3" fmla="*/ 60 h 60"/>
                  <a:gd name="T4" fmla="*/ 8 w 43"/>
                  <a:gd name="T5" fmla="*/ 54 h 60"/>
                  <a:gd name="T6" fmla="*/ 1 w 43"/>
                  <a:gd name="T7" fmla="*/ 44 h 60"/>
                  <a:gd name="T8" fmla="*/ 0 w 43"/>
                  <a:gd name="T9" fmla="*/ 23 h 60"/>
                  <a:gd name="T10" fmla="*/ 22 w 43"/>
                  <a:gd name="T11" fmla="*/ 0 h 60"/>
                  <a:gd name="T12" fmla="*/ 43 w 43"/>
                  <a:gd name="T13" fmla="*/ 22 h 60"/>
                  <a:gd name="T14" fmla="*/ 42 w 43"/>
                  <a:gd name="T15" fmla="*/ 44 h 60"/>
                  <a:gd name="T16" fmla="*/ 35 w 43"/>
                  <a:gd name="T17" fmla="*/ 54 h 60"/>
                  <a:gd name="T18" fmla="*/ 25 w 43"/>
                  <a:gd name="T19" fmla="*/ 60 h 60"/>
                  <a:gd name="T20" fmla="*/ 20 w 43"/>
                  <a:gd name="T21" fmla="*/ 52 h 60"/>
                  <a:gd name="T22" fmla="*/ 23 w 43"/>
                  <a:gd name="T23" fmla="*/ 52 h 60"/>
                  <a:gd name="T24" fmla="*/ 31 w 43"/>
                  <a:gd name="T25" fmla="*/ 47 h 60"/>
                  <a:gd name="T26" fmla="*/ 34 w 43"/>
                  <a:gd name="T27" fmla="*/ 43 h 60"/>
                  <a:gd name="T28" fmla="*/ 35 w 43"/>
                  <a:gd name="T29" fmla="*/ 22 h 60"/>
                  <a:gd name="T30" fmla="*/ 22 w 43"/>
                  <a:gd name="T31" fmla="*/ 8 h 60"/>
                  <a:gd name="T32" fmla="*/ 8 w 43"/>
                  <a:gd name="T33" fmla="*/ 22 h 60"/>
                  <a:gd name="T34" fmla="*/ 9 w 43"/>
                  <a:gd name="T35" fmla="*/ 43 h 60"/>
                  <a:gd name="T36" fmla="*/ 12 w 43"/>
                  <a:gd name="T37" fmla="*/ 47 h 60"/>
                  <a:gd name="T38" fmla="*/ 12 w 43"/>
                  <a:gd name="T39" fmla="*/ 47 h 60"/>
                  <a:gd name="T40" fmla="*/ 20 w 43"/>
                  <a:gd name="T41" fmla="*/ 5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60">
                    <a:moveTo>
                      <a:pt x="25" y="60"/>
                    </a:moveTo>
                    <a:cubicBezTo>
                      <a:pt x="17" y="60"/>
                      <a:pt x="17" y="60"/>
                      <a:pt x="17" y="60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4" y="52"/>
                      <a:pt x="2" y="48"/>
                      <a:pt x="1" y="4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3" y="10"/>
                      <a:pt x="43" y="22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1" y="48"/>
                      <a:pt x="39" y="52"/>
                      <a:pt x="35" y="54"/>
                    </a:cubicBezTo>
                    <a:lnTo>
                      <a:pt x="25" y="60"/>
                    </a:lnTo>
                    <a:close/>
                    <a:moveTo>
                      <a:pt x="20" y="52"/>
                    </a:moveTo>
                    <a:cubicBezTo>
                      <a:pt x="23" y="52"/>
                      <a:pt x="23" y="52"/>
                      <a:pt x="23" y="52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3" y="46"/>
                      <a:pt x="33" y="45"/>
                      <a:pt x="34" y="43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15"/>
                      <a:pt x="29" y="8"/>
                      <a:pt x="22" y="8"/>
                    </a:cubicBezTo>
                    <a:cubicBezTo>
                      <a:pt x="14" y="8"/>
                      <a:pt x="8" y="15"/>
                      <a:pt x="8" y="22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5"/>
                      <a:pt x="10" y="46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lnTo>
                      <a:pt x="2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4" name="Freeform 422">
                <a:extLst>
                  <a:ext uri="{FF2B5EF4-FFF2-40B4-BE49-F238E27FC236}">
                    <a16:creationId xmlns:a16="http://schemas.microsoft.com/office/drawing/2014/main" id="{61091F99-782D-4AA0-B44D-2FCCE835E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342563" y="-1019175"/>
                <a:ext cx="96838" cy="50800"/>
              </a:xfrm>
              <a:custGeom>
                <a:avLst/>
                <a:gdLst>
                  <a:gd name="T0" fmla="*/ 43 w 61"/>
                  <a:gd name="T1" fmla="*/ 32 h 32"/>
                  <a:gd name="T2" fmla="*/ 18 w 61"/>
                  <a:gd name="T3" fmla="*/ 32 h 32"/>
                  <a:gd name="T4" fmla="*/ 0 w 61"/>
                  <a:gd name="T5" fmla="*/ 12 h 32"/>
                  <a:gd name="T6" fmla="*/ 14 w 61"/>
                  <a:gd name="T7" fmla="*/ 0 h 32"/>
                  <a:gd name="T8" fmla="*/ 27 w 61"/>
                  <a:gd name="T9" fmla="*/ 14 h 32"/>
                  <a:gd name="T10" fmla="*/ 36 w 61"/>
                  <a:gd name="T11" fmla="*/ 14 h 32"/>
                  <a:gd name="T12" fmla="*/ 48 w 61"/>
                  <a:gd name="T13" fmla="*/ 0 h 32"/>
                  <a:gd name="T14" fmla="*/ 61 w 61"/>
                  <a:gd name="T15" fmla="*/ 12 h 32"/>
                  <a:gd name="T16" fmla="*/ 43 w 61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2">
                    <a:moveTo>
                      <a:pt x="43" y="32"/>
                    </a:moveTo>
                    <a:lnTo>
                      <a:pt x="18" y="32"/>
                    </a:lnTo>
                    <a:lnTo>
                      <a:pt x="0" y="12"/>
                    </a:lnTo>
                    <a:lnTo>
                      <a:pt x="14" y="0"/>
                    </a:lnTo>
                    <a:lnTo>
                      <a:pt x="27" y="14"/>
                    </a:lnTo>
                    <a:lnTo>
                      <a:pt x="36" y="14"/>
                    </a:lnTo>
                    <a:lnTo>
                      <a:pt x="48" y="0"/>
                    </a:lnTo>
                    <a:lnTo>
                      <a:pt x="61" y="12"/>
                    </a:lnTo>
                    <a:lnTo>
                      <a:pt x="43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5" name="Freeform 423">
                <a:extLst>
                  <a:ext uri="{FF2B5EF4-FFF2-40B4-BE49-F238E27FC236}">
                    <a16:creationId xmlns:a16="http://schemas.microsoft.com/office/drawing/2014/main" id="{A902BE31-2FB9-4243-AD11-E4778B6C7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526713" y="-1152525"/>
                <a:ext cx="53975" cy="73025"/>
              </a:xfrm>
              <a:custGeom>
                <a:avLst/>
                <a:gdLst>
                  <a:gd name="T0" fmla="*/ 5 w 34"/>
                  <a:gd name="T1" fmla="*/ 46 h 46"/>
                  <a:gd name="T2" fmla="*/ 0 w 34"/>
                  <a:gd name="T3" fmla="*/ 28 h 46"/>
                  <a:gd name="T4" fmla="*/ 16 w 34"/>
                  <a:gd name="T5" fmla="*/ 23 h 46"/>
                  <a:gd name="T6" fmla="*/ 16 w 34"/>
                  <a:gd name="T7" fmla="*/ 0 h 46"/>
                  <a:gd name="T8" fmla="*/ 34 w 34"/>
                  <a:gd name="T9" fmla="*/ 0 h 46"/>
                  <a:gd name="T10" fmla="*/ 34 w 34"/>
                  <a:gd name="T11" fmla="*/ 37 h 46"/>
                  <a:gd name="T12" fmla="*/ 5 w 34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46">
                    <a:moveTo>
                      <a:pt x="5" y="46"/>
                    </a:moveTo>
                    <a:lnTo>
                      <a:pt x="0" y="28"/>
                    </a:lnTo>
                    <a:lnTo>
                      <a:pt x="16" y="23"/>
                    </a:lnTo>
                    <a:lnTo>
                      <a:pt x="16" y="0"/>
                    </a:lnTo>
                    <a:lnTo>
                      <a:pt x="34" y="0"/>
                    </a:lnTo>
                    <a:lnTo>
                      <a:pt x="34" y="37"/>
                    </a:lnTo>
                    <a:lnTo>
                      <a:pt x="5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6" name="Freeform 424">
                <a:extLst>
                  <a:ext uri="{FF2B5EF4-FFF2-40B4-BE49-F238E27FC236}">
                    <a16:creationId xmlns:a16="http://schemas.microsoft.com/office/drawing/2014/main" id="{C791D2CA-B636-4D57-8331-5435BF10C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28288" y="-1152525"/>
                <a:ext cx="53975" cy="73025"/>
              </a:xfrm>
              <a:custGeom>
                <a:avLst/>
                <a:gdLst>
                  <a:gd name="T0" fmla="*/ 27 w 34"/>
                  <a:gd name="T1" fmla="*/ 46 h 46"/>
                  <a:gd name="T2" fmla="*/ 0 w 34"/>
                  <a:gd name="T3" fmla="*/ 37 h 46"/>
                  <a:gd name="T4" fmla="*/ 0 w 34"/>
                  <a:gd name="T5" fmla="*/ 0 h 46"/>
                  <a:gd name="T6" fmla="*/ 18 w 34"/>
                  <a:gd name="T7" fmla="*/ 0 h 46"/>
                  <a:gd name="T8" fmla="*/ 18 w 34"/>
                  <a:gd name="T9" fmla="*/ 23 h 46"/>
                  <a:gd name="T10" fmla="*/ 34 w 34"/>
                  <a:gd name="T11" fmla="*/ 30 h 46"/>
                  <a:gd name="T12" fmla="*/ 27 w 34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46">
                    <a:moveTo>
                      <a:pt x="27" y="46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23"/>
                    </a:lnTo>
                    <a:lnTo>
                      <a:pt x="34" y="30"/>
                    </a:lnTo>
                    <a:lnTo>
                      <a:pt x="27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7" name="Freeform 425">
                <a:extLst>
                  <a:ext uri="{FF2B5EF4-FFF2-40B4-BE49-F238E27FC236}">
                    <a16:creationId xmlns:a16="http://schemas.microsoft.com/office/drawing/2014/main" id="{9F6F7CBA-5BCD-4FB9-9284-83F784AE46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26713" y="-1328738"/>
                <a:ext cx="152400" cy="206375"/>
              </a:xfrm>
              <a:custGeom>
                <a:avLst/>
                <a:gdLst>
                  <a:gd name="T0" fmla="*/ 25 w 42"/>
                  <a:gd name="T1" fmla="*/ 57 h 57"/>
                  <a:gd name="T2" fmla="*/ 17 w 42"/>
                  <a:gd name="T3" fmla="*/ 57 h 57"/>
                  <a:gd name="T4" fmla="*/ 8 w 42"/>
                  <a:gd name="T5" fmla="*/ 51 h 57"/>
                  <a:gd name="T6" fmla="*/ 2 w 42"/>
                  <a:gd name="T7" fmla="*/ 42 h 57"/>
                  <a:gd name="T8" fmla="*/ 0 w 42"/>
                  <a:gd name="T9" fmla="*/ 21 h 57"/>
                  <a:gd name="T10" fmla="*/ 21 w 42"/>
                  <a:gd name="T11" fmla="*/ 0 h 57"/>
                  <a:gd name="T12" fmla="*/ 42 w 42"/>
                  <a:gd name="T13" fmla="*/ 21 h 57"/>
                  <a:gd name="T14" fmla="*/ 40 w 42"/>
                  <a:gd name="T15" fmla="*/ 42 h 57"/>
                  <a:gd name="T16" fmla="*/ 34 w 42"/>
                  <a:gd name="T17" fmla="*/ 51 h 57"/>
                  <a:gd name="T18" fmla="*/ 25 w 42"/>
                  <a:gd name="T19" fmla="*/ 57 h 57"/>
                  <a:gd name="T20" fmla="*/ 19 w 42"/>
                  <a:gd name="T21" fmla="*/ 49 h 57"/>
                  <a:gd name="T22" fmla="*/ 22 w 42"/>
                  <a:gd name="T23" fmla="*/ 49 h 57"/>
                  <a:gd name="T24" fmla="*/ 30 w 42"/>
                  <a:gd name="T25" fmla="*/ 44 h 57"/>
                  <a:gd name="T26" fmla="*/ 32 w 42"/>
                  <a:gd name="T27" fmla="*/ 41 h 57"/>
                  <a:gd name="T28" fmla="*/ 34 w 42"/>
                  <a:gd name="T29" fmla="*/ 21 h 57"/>
                  <a:gd name="T30" fmla="*/ 21 w 42"/>
                  <a:gd name="T31" fmla="*/ 8 h 57"/>
                  <a:gd name="T32" fmla="*/ 8 w 42"/>
                  <a:gd name="T33" fmla="*/ 21 h 57"/>
                  <a:gd name="T34" fmla="*/ 10 w 42"/>
                  <a:gd name="T35" fmla="*/ 41 h 57"/>
                  <a:gd name="T36" fmla="*/ 12 w 42"/>
                  <a:gd name="T37" fmla="*/ 44 h 57"/>
                  <a:gd name="T38" fmla="*/ 12 w 42"/>
                  <a:gd name="T39" fmla="*/ 44 h 57"/>
                  <a:gd name="T40" fmla="*/ 19 w 42"/>
                  <a:gd name="T41" fmla="*/ 4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7">
                    <a:moveTo>
                      <a:pt x="25" y="57"/>
                    </a:move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4" y="49"/>
                      <a:pt x="2" y="46"/>
                      <a:pt x="2" y="4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32" y="0"/>
                      <a:pt x="42" y="10"/>
                      <a:pt x="42" y="21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6"/>
                      <a:pt x="37" y="49"/>
                      <a:pt x="34" y="51"/>
                    </a:cubicBezTo>
                    <a:lnTo>
                      <a:pt x="25" y="57"/>
                    </a:lnTo>
                    <a:close/>
                    <a:moveTo>
                      <a:pt x="19" y="49"/>
                    </a:moveTo>
                    <a:cubicBezTo>
                      <a:pt x="22" y="49"/>
                      <a:pt x="22" y="49"/>
                      <a:pt x="22" y="49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1" y="43"/>
                      <a:pt x="32" y="42"/>
                      <a:pt x="32" y="4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14"/>
                      <a:pt x="28" y="8"/>
                      <a:pt x="21" y="8"/>
                    </a:cubicBezTo>
                    <a:cubicBezTo>
                      <a:pt x="14" y="8"/>
                      <a:pt x="8" y="14"/>
                      <a:pt x="8" y="2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2"/>
                      <a:pt x="11" y="43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lnTo>
                      <a:pt x="1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8" name="Freeform 426">
                <a:extLst>
                  <a:ext uri="{FF2B5EF4-FFF2-40B4-BE49-F238E27FC236}">
                    <a16:creationId xmlns:a16="http://schemas.microsoft.com/office/drawing/2014/main" id="{10FDF84E-FCAA-48C6-80AD-79AA5AC77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98138" y="-1116013"/>
                <a:ext cx="93663" cy="50800"/>
              </a:xfrm>
              <a:custGeom>
                <a:avLst/>
                <a:gdLst>
                  <a:gd name="T0" fmla="*/ 41 w 59"/>
                  <a:gd name="T1" fmla="*/ 32 h 32"/>
                  <a:gd name="T2" fmla="*/ 16 w 59"/>
                  <a:gd name="T3" fmla="*/ 32 h 32"/>
                  <a:gd name="T4" fmla="*/ 0 w 59"/>
                  <a:gd name="T5" fmla="*/ 12 h 32"/>
                  <a:gd name="T6" fmla="*/ 14 w 59"/>
                  <a:gd name="T7" fmla="*/ 0 h 32"/>
                  <a:gd name="T8" fmla="*/ 25 w 59"/>
                  <a:gd name="T9" fmla="*/ 14 h 32"/>
                  <a:gd name="T10" fmla="*/ 34 w 59"/>
                  <a:gd name="T11" fmla="*/ 14 h 32"/>
                  <a:gd name="T12" fmla="*/ 46 w 59"/>
                  <a:gd name="T13" fmla="*/ 0 h 32"/>
                  <a:gd name="T14" fmla="*/ 59 w 59"/>
                  <a:gd name="T15" fmla="*/ 12 h 32"/>
                  <a:gd name="T16" fmla="*/ 41 w 59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2">
                    <a:moveTo>
                      <a:pt x="41" y="32"/>
                    </a:moveTo>
                    <a:lnTo>
                      <a:pt x="16" y="32"/>
                    </a:lnTo>
                    <a:lnTo>
                      <a:pt x="0" y="12"/>
                    </a:lnTo>
                    <a:lnTo>
                      <a:pt x="14" y="0"/>
                    </a:lnTo>
                    <a:lnTo>
                      <a:pt x="25" y="14"/>
                    </a:lnTo>
                    <a:lnTo>
                      <a:pt x="34" y="14"/>
                    </a:lnTo>
                    <a:lnTo>
                      <a:pt x="46" y="0"/>
                    </a:lnTo>
                    <a:lnTo>
                      <a:pt x="59" y="12"/>
                    </a:lnTo>
                    <a:lnTo>
                      <a:pt x="41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9" name="Freeform 427">
                <a:extLst>
                  <a:ext uri="{FF2B5EF4-FFF2-40B4-BE49-F238E27FC236}">
                    <a16:creationId xmlns:a16="http://schemas.microsoft.com/office/drawing/2014/main" id="{26CD1F47-C03A-4C9D-AD91-76CA5B9B1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680701" y="-1498600"/>
                <a:ext cx="457200" cy="252413"/>
              </a:xfrm>
              <a:custGeom>
                <a:avLst/>
                <a:gdLst>
                  <a:gd name="T0" fmla="*/ 127 w 127"/>
                  <a:gd name="T1" fmla="*/ 70 h 70"/>
                  <a:gd name="T2" fmla="*/ 119 w 127"/>
                  <a:gd name="T3" fmla="*/ 70 h 70"/>
                  <a:gd name="T4" fmla="*/ 119 w 127"/>
                  <a:gd name="T5" fmla="*/ 60 h 70"/>
                  <a:gd name="T6" fmla="*/ 100 w 127"/>
                  <a:gd name="T7" fmla="*/ 57 h 70"/>
                  <a:gd name="T8" fmla="*/ 99 w 127"/>
                  <a:gd name="T9" fmla="*/ 55 h 70"/>
                  <a:gd name="T10" fmla="*/ 95 w 127"/>
                  <a:gd name="T11" fmla="*/ 44 h 70"/>
                  <a:gd name="T12" fmla="*/ 93 w 127"/>
                  <a:gd name="T13" fmla="*/ 42 h 70"/>
                  <a:gd name="T14" fmla="*/ 105 w 127"/>
                  <a:gd name="T15" fmla="*/ 26 h 70"/>
                  <a:gd name="T16" fmla="*/ 101 w 127"/>
                  <a:gd name="T17" fmla="*/ 22 h 70"/>
                  <a:gd name="T18" fmla="*/ 85 w 127"/>
                  <a:gd name="T19" fmla="*/ 34 h 70"/>
                  <a:gd name="T20" fmla="*/ 83 w 127"/>
                  <a:gd name="T21" fmla="*/ 32 h 70"/>
                  <a:gd name="T22" fmla="*/ 72 w 127"/>
                  <a:gd name="T23" fmla="*/ 28 h 70"/>
                  <a:gd name="T24" fmla="*/ 70 w 127"/>
                  <a:gd name="T25" fmla="*/ 27 h 70"/>
                  <a:gd name="T26" fmla="*/ 67 w 127"/>
                  <a:gd name="T27" fmla="*/ 8 h 70"/>
                  <a:gd name="T28" fmla="*/ 61 w 127"/>
                  <a:gd name="T29" fmla="*/ 8 h 70"/>
                  <a:gd name="T30" fmla="*/ 58 w 127"/>
                  <a:gd name="T31" fmla="*/ 27 h 70"/>
                  <a:gd name="T32" fmla="*/ 55 w 127"/>
                  <a:gd name="T33" fmla="*/ 28 h 70"/>
                  <a:gd name="T34" fmla="*/ 45 w 127"/>
                  <a:gd name="T35" fmla="*/ 32 h 70"/>
                  <a:gd name="T36" fmla="*/ 42 w 127"/>
                  <a:gd name="T37" fmla="*/ 34 h 70"/>
                  <a:gd name="T38" fmla="*/ 27 w 127"/>
                  <a:gd name="T39" fmla="*/ 22 h 70"/>
                  <a:gd name="T40" fmla="*/ 23 w 127"/>
                  <a:gd name="T41" fmla="*/ 26 h 70"/>
                  <a:gd name="T42" fmla="*/ 34 w 127"/>
                  <a:gd name="T43" fmla="*/ 42 h 70"/>
                  <a:gd name="T44" fmla="*/ 33 w 127"/>
                  <a:gd name="T45" fmla="*/ 44 h 70"/>
                  <a:gd name="T46" fmla="*/ 28 w 127"/>
                  <a:gd name="T47" fmla="*/ 55 h 70"/>
                  <a:gd name="T48" fmla="*/ 28 w 127"/>
                  <a:gd name="T49" fmla="*/ 57 h 70"/>
                  <a:gd name="T50" fmla="*/ 8 w 127"/>
                  <a:gd name="T51" fmla="*/ 60 h 70"/>
                  <a:gd name="T52" fmla="*/ 8 w 127"/>
                  <a:gd name="T53" fmla="*/ 69 h 70"/>
                  <a:gd name="T54" fmla="*/ 0 w 127"/>
                  <a:gd name="T55" fmla="*/ 69 h 70"/>
                  <a:gd name="T56" fmla="*/ 0 w 127"/>
                  <a:gd name="T57" fmla="*/ 53 h 70"/>
                  <a:gd name="T58" fmla="*/ 21 w 127"/>
                  <a:gd name="T59" fmla="*/ 50 h 70"/>
                  <a:gd name="T60" fmla="*/ 25 w 127"/>
                  <a:gd name="T61" fmla="*/ 42 h 70"/>
                  <a:gd name="T62" fmla="*/ 12 w 127"/>
                  <a:gd name="T63" fmla="*/ 25 h 70"/>
                  <a:gd name="T64" fmla="*/ 26 w 127"/>
                  <a:gd name="T65" fmla="*/ 11 h 70"/>
                  <a:gd name="T66" fmla="*/ 43 w 127"/>
                  <a:gd name="T67" fmla="*/ 24 h 70"/>
                  <a:gd name="T68" fmla="*/ 51 w 127"/>
                  <a:gd name="T69" fmla="*/ 21 h 70"/>
                  <a:gd name="T70" fmla="*/ 54 w 127"/>
                  <a:gd name="T71" fmla="*/ 0 h 70"/>
                  <a:gd name="T72" fmla="*/ 74 w 127"/>
                  <a:gd name="T73" fmla="*/ 0 h 70"/>
                  <a:gd name="T74" fmla="*/ 77 w 127"/>
                  <a:gd name="T75" fmla="*/ 21 h 70"/>
                  <a:gd name="T76" fmla="*/ 85 w 127"/>
                  <a:gd name="T77" fmla="*/ 24 h 70"/>
                  <a:gd name="T78" fmla="*/ 102 w 127"/>
                  <a:gd name="T79" fmla="*/ 11 h 70"/>
                  <a:gd name="T80" fmla="*/ 116 w 127"/>
                  <a:gd name="T81" fmla="*/ 25 h 70"/>
                  <a:gd name="T82" fmla="*/ 103 w 127"/>
                  <a:gd name="T83" fmla="*/ 42 h 70"/>
                  <a:gd name="T84" fmla="*/ 106 w 127"/>
                  <a:gd name="T85" fmla="*/ 50 h 70"/>
                  <a:gd name="T86" fmla="*/ 127 w 127"/>
                  <a:gd name="T87" fmla="*/ 53 h 70"/>
                  <a:gd name="T88" fmla="*/ 127 w 127"/>
                  <a:gd name="T8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7" h="70">
                    <a:moveTo>
                      <a:pt x="127" y="70"/>
                    </a:moveTo>
                    <a:cubicBezTo>
                      <a:pt x="119" y="70"/>
                      <a:pt x="119" y="70"/>
                      <a:pt x="119" y="7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8" y="51"/>
                      <a:pt x="97" y="47"/>
                      <a:pt x="95" y="44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0" y="30"/>
                      <a:pt x="76" y="29"/>
                      <a:pt x="72" y="28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2" y="29"/>
                      <a:pt x="48" y="30"/>
                      <a:pt x="45" y="32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1" y="47"/>
                      <a:pt x="29" y="51"/>
                      <a:pt x="28" y="55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2" y="47"/>
                      <a:pt x="23" y="45"/>
                      <a:pt x="25" y="42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5" y="23"/>
                      <a:pt x="48" y="21"/>
                      <a:pt x="51" y="2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9" y="21"/>
                      <a:pt x="82" y="23"/>
                      <a:pt x="85" y="24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16" y="25"/>
                      <a:pt x="116" y="25"/>
                      <a:pt x="116" y="25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4" y="45"/>
                      <a:pt x="105" y="48"/>
                      <a:pt x="106" y="50"/>
                    </a:cubicBezTo>
                    <a:cubicBezTo>
                      <a:pt x="127" y="53"/>
                      <a:pt x="127" y="53"/>
                      <a:pt x="127" y="53"/>
                    </a:cubicBezTo>
                    <a:lnTo>
                      <a:pt x="127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0" name="Freeform 428">
                <a:extLst>
                  <a:ext uri="{FF2B5EF4-FFF2-40B4-BE49-F238E27FC236}">
                    <a16:creationId xmlns:a16="http://schemas.microsoft.com/office/drawing/2014/main" id="{4F62B5A0-CEAA-4A4E-95FD-4E4F877026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753726" y="-1584325"/>
                <a:ext cx="595313" cy="425450"/>
              </a:xfrm>
              <a:custGeom>
                <a:avLst/>
                <a:gdLst>
                  <a:gd name="T0" fmla="*/ 5 w 165"/>
                  <a:gd name="T1" fmla="*/ 111 h 118"/>
                  <a:gd name="T2" fmla="*/ 15 w 165"/>
                  <a:gd name="T3" fmla="*/ 115 h 118"/>
                  <a:gd name="T4" fmla="*/ 160 w 165"/>
                  <a:gd name="T5" fmla="*/ 111 h 118"/>
                  <a:gd name="T6" fmla="*/ 155 w 165"/>
                  <a:gd name="T7" fmla="*/ 101 h 118"/>
                  <a:gd name="T8" fmla="*/ 160 w 165"/>
                  <a:gd name="T9" fmla="*/ 111 h 118"/>
                  <a:gd name="T10" fmla="*/ 1 w 165"/>
                  <a:gd name="T11" fmla="*/ 94 h 118"/>
                  <a:gd name="T12" fmla="*/ 10 w 165"/>
                  <a:gd name="T13" fmla="*/ 101 h 118"/>
                  <a:gd name="T14" fmla="*/ 164 w 165"/>
                  <a:gd name="T15" fmla="*/ 95 h 118"/>
                  <a:gd name="T16" fmla="*/ 157 w 165"/>
                  <a:gd name="T17" fmla="*/ 86 h 118"/>
                  <a:gd name="T18" fmla="*/ 164 w 165"/>
                  <a:gd name="T19" fmla="*/ 95 h 118"/>
                  <a:gd name="T20" fmla="*/ 0 w 165"/>
                  <a:gd name="T21" fmla="*/ 83 h 118"/>
                  <a:gd name="T22" fmla="*/ 8 w 165"/>
                  <a:gd name="T23" fmla="*/ 78 h 118"/>
                  <a:gd name="T24" fmla="*/ 8 w 165"/>
                  <a:gd name="T25" fmla="*/ 86 h 118"/>
                  <a:gd name="T26" fmla="*/ 157 w 165"/>
                  <a:gd name="T27" fmla="*/ 79 h 118"/>
                  <a:gd name="T28" fmla="*/ 164 w 165"/>
                  <a:gd name="T29" fmla="*/ 70 h 118"/>
                  <a:gd name="T30" fmla="*/ 157 w 165"/>
                  <a:gd name="T31" fmla="*/ 79 h 118"/>
                  <a:gd name="T32" fmla="*/ 1 w 165"/>
                  <a:gd name="T33" fmla="*/ 69 h 118"/>
                  <a:gd name="T34" fmla="*/ 10 w 165"/>
                  <a:gd name="T35" fmla="*/ 63 h 118"/>
                  <a:gd name="T36" fmla="*/ 155 w 165"/>
                  <a:gd name="T37" fmla="*/ 64 h 118"/>
                  <a:gd name="T38" fmla="*/ 160 w 165"/>
                  <a:gd name="T39" fmla="*/ 54 h 118"/>
                  <a:gd name="T40" fmla="*/ 155 w 165"/>
                  <a:gd name="T41" fmla="*/ 64 h 118"/>
                  <a:gd name="T42" fmla="*/ 5 w 165"/>
                  <a:gd name="T43" fmla="*/ 53 h 118"/>
                  <a:gd name="T44" fmla="*/ 16 w 165"/>
                  <a:gd name="T45" fmla="*/ 49 h 118"/>
                  <a:gd name="T46" fmla="*/ 150 w 165"/>
                  <a:gd name="T47" fmla="*/ 50 h 118"/>
                  <a:gd name="T48" fmla="*/ 153 w 165"/>
                  <a:gd name="T49" fmla="*/ 39 h 118"/>
                  <a:gd name="T50" fmla="*/ 150 w 165"/>
                  <a:gd name="T51" fmla="*/ 50 h 118"/>
                  <a:gd name="T52" fmla="*/ 13 w 165"/>
                  <a:gd name="T53" fmla="*/ 38 h 118"/>
                  <a:gd name="T54" fmla="*/ 24 w 165"/>
                  <a:gd name="T55" fmla="*/ 37 h 118"/>
                  <a:gd name="T56" fmla="*/ 142 w 165"/>
                  <a:gd name="T57" fmla="*/ 37 h 118"/>
                  <a:gd name="T58" fmla="*/ 143 w 165"/>
                  <a:gd name="T59" fmla="*/ 26 h 118"/>
                  <a:gd name="T60" fmla="*/ 142 w 165"/>
                  <a:gd name="T61" fmla="*/ 37 h 118"/>
                  <a:gd name="T62" fmla="*/ 23 w 165"/>
                  <a:gd name="T63" fmla="*/ 25 h 118"/>
                  <a:gd name="T64" fmla="*/ 34 w 165"/>
                  <a:gd name="T65" fmla="*/ 26 h 118"/>
                  <a:gd name="T66" fmla="*/ 131 w 165"/>
                  <a:gd name="T67" fmla="*/ 26 h 118"/>
                  <a:gd name="T68" fmla="*/ 130 w 165"/>
                  <a:gd name="T69" fmla="*/ 15 h 118"/>
                  <a:gd name="T70" fmla="*/ 131 w 165"/>
                  <a:gd name="T71" fmla="*/ 26 h 118"/>
                  <a:gd name="T72" fmla="*/ 36 w 165"/>
                  <a:gd name="T73" fmla="*/ 15 h 118"/>
                  <a:gd name="T74" fmla="*/ 47 w 165"/>
                  <a:gd name="T75" fmla="*/ 17 h 118"/>
                  <a:gd name="T76" fmla="*/ 119 w 165"/>
                  <a:gd name="T77" fmla="*/ 18 h 118"/>
                  <a:gd name="T78" fmla="*/ 115 w 165"/>
                  <a:gd name="T79" fmla="*/ 7 h 118"/>
                  <a:gd name="T80" fmla="*/ 119 w 165"/>
                  <a:gd name="T81" fmla="*/ 18 h 118"/>
                  <a:gd name="T82" fmla="*/ 50 w 165"/>
                  <a:gd name="T83" fmla="*/ 7 h 118"/>
                  <a:gd name="T84" fmla="*/ 61 w 165"/>
                  <a:gd name="T85" fmla="*/ 11 h 118"/>
                  <a:gd name="T86" fmla="*/ 105 w 165"/>
                  <a:gd name="T87" fmla="*/ 12 h 118"/>
                  <a:gd name="T88" fmla="*/ 99 w 165"/>
                  <a:gd name="T89" fmla="*/ 2 h 118"/>
                  <a:gd name="T90" fmla="*/ 105 w 165"/>
                  <a:gd name="T91" fmla="*/ 12 h 118"/>
                  <a:gd name="T92" fmla="*/ 66 w 165"/>
                  <a:gd name="T93" fmla="*/ 2 h 118"/>
                  <a:gd name="T94" fmla="*/ 75 w 165"/>
                  <a:gd name="T95" fmla="*/ 8 h 118"/>
                  <a:gd name="T96" fmla="*/ 90 w 165"/>
                  <a:gd name="T97" fmla="*/ 9 h 118"/>
                  <a:gd name="T98" fmla="*/ 83 w 165"/>
                  <a:gd name="T99" fmla="*/ 0 h 118"/>
                  <a:gd name="T100" fmla="*/ 90 w 165"/>
                  <a:gd name="T101" fmla="*/ 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5" h="118">
                    <a:moveTo>
                      <a:pt x="8" y="118"/>
                    </a:moveTo>
                    <a:cubicBezTo>
                      <a:pt x="7" y="116"/>
                      <a:pt x="5" y="113"/>
                      <a:pt x="5" y="111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3" y="110"/>
                      <a:pt x="14" y="113"/>
                      <a:pt x="15" y="115"/>
                    </a:cubicBezTo>
                    <a:lnTo>
                      <a:pt x="8" y="118"/>
                    </a:lnTo>
                    <a:close/>
                    <a:moveTo>
                      <a:pt x="160" y="111"/>
                    </a:moveTo>
                    <a:cubicBezTo>
                      <a:pt x="153" y="108"/>
                      <a:pt x="153" y="108"/>
                      <a:pt x="153" y="108"/>
                    </a:cubicBezTo>
                    <a:cubicBezTo>
                      <a:pt x="154" y="106"/>
                      <a:pt x="154" y="104"/>
                      <a:pt x="155" y="101"/>
                    </a:cubicBezTo>
                    <a:cubicBezTo>
                      <a:pt x="163" y="103"/>
                      <a:pt x="163" y="103"/>
                      <a:pt x="163" y="103"/>
                    </a:cubicBezTo>
                    <a:cubicBezTo>
                      <a:pt x="162" y="106"/>
                      <a:pt x="161" y="109"/>
                      <a:pt x="160" y="111"/>
                    </a:cubicBezTo>
                    <a:close/>
                    <a:moveTo>
                      <a:pt x="2" y="103"/>
                    </a:moveTo>
                    <a:cubicBezTo>
                      <a:pt x="2" y="100"/>
                      <a:pt x="1" y="97"/>
                      <a:pt x="1" y="94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9" y="96"/>
                      <a:pt x="9" y="98"/>
                      <a:pt x="10" y="101"/>
                    </a:cubicBezTo>
                    <a:lnTo>
                      <a:pt x="2" y="103"/>
                    </a:lnTo>
                    <a:close/>
                    <a:moveTo>
                      <a:pt x="164" y="95"/>
                    </a:moveTo>
                    <a:cubicBezTo>
                      <a:pt x="157" y="94"/>
                      <a:pt x="157" y="94"/>
                      <a:pt x="157" y="94"/>
                    </a:cubicBezTo>
                    <a:cubicBezTo>
                      <a:pt x="157" y="91"/>
                      <a:pt x="157" y="89"/>
                      <a:pt x="157" y="86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65" y="90"/>
                      <a:pt x="165" y="92"/>
                      <a:pt x="164" y="95"/>
                    </a:cubicBezTo>
                    <a:close/>
                    <a:moveTo>
                      <a:pt x="0" y="86"/>
                    </a:moveTo>
                    <a:cubicBezTo>
                      <a:pt x="0" y="85"/>
                      <a:pt x="0" y="84"/>
                      <a:pt x="0" y="83"/>
                    </a:cubicBezTo>
                    <a:cubicBezTo>
                      <a:pt x="0" y="81"/>
                      <a:pt x="0" y="79"/>
                      <a:pt x="0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80"/>
                      <a:pt x="8" y="81"/>
                      <a:pt x="8" y="83"/>
                    </a:cubicBezTo>
                    <a:cubicBezTo>
                      <a:pt x="8" y="84"/>
                      <a:pt x="8" y="85"/>
                      <a:pt x="8" y="86"/>
                    </a:cubicBezTo>
                    <a:lnTo>
                      <a:pt x="0" y="86"/>
                    </a:lnTo>
                    <a:close/>
                    <a:moveTo>
                      <a:pt x="157" y="79"/>
                    </a:moveTo>
                    <a:cubicBezTo>
                      <a:pt x="157" y="76"/>
                      <a:pt x="157" y="74"/>
                      <a:pt x="156" y="71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5" y="73"/>
                      <a:pt x="165" y="76"/>
                      <a:pt x="165" y="78"/>
                    </a:cubicBezTo>
                    <a:lnTo>
                      <a:pt x="157" y="79"/>
                    </a:lnTo>
                    <a:close/>
                    <a:moveTo>
                      <a:pt x="9" y="71"/>
                    </a:moveTo>
                    <a:cubicBezTo>
                      <a:pt x="1" y="69"/>
                      <a:pt x="1" y="69"/>
                      <a:pt x="1" y="69"/>
                    </a:cubicBezTo>
                    <a:cubicBezTo>
                      <a:pt x="1" y="67"/>
                      <a:pt x="2" y="64"/>
                      <a:pt x="3" y="61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6"/>
                      <a:pt x="9" y="68"/>
                      <a:pt x="9" y="71"/>
                    </a:cubicBezTo>
                    <a:close/>
                    <a:moveTo>
                      <a:pt x="155" y="64"/>
                    </a:moveTo>
                    <a:cubicBezTo>
                      <a:pt x="154" y="62"/>
                      <a:pt x="154" y="59"/>
                      <a:pt x="153" y="57"/>
                    </a:cubicBezTo>
                    <a:cubicBezTo>
                      <a:pt x="160" y="54"/>
                      <a:pt x="160" y="54"/>
                      <a:pt x="160" y="54"/>
                    </a:cubicBezTo>
                    <a:cubicBezTo>
                      <a:pt x="161" y="57"/>
                      <a:pt x="162" y="59"/>
                      <a:pt x="163" y="62"/>
                    </a:cubicBezTo>
                    <a:lnTo>
                      <a:pt x="155" y="64"/>
                    </a:lnTo>
                    <a:close/>
                    <a:moveTo>
                      <a:pt x="13" y="56"/>
                    </a:moveTo>
                    <a:cubicBezTo>
                      <a:pt x="5" y="53"/>
                      <a:pt x="5" y="53"/>
                      <a:pt x="5" y="53"/>
                    </a:cubicBezTo>
                    <a:cubicBezTo>
                      <a:pt x="6" y="51"/>
                      <a:pt x="7" y="48"/>
                      <a:pt x="9" y="46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5" y="52"/>
                      <a:pt x="14" y="54"/>
                      <a:pt x="13" y="56"/>
                    </a:cubicBezTo>
                    <a:close/>
                    <a:moveTo>
                      <a:pt x="150" y="50"/>
                    </a:moveTo>
                    <a:cubicBezTo>
                      <a:pt x="149" y="48"/>
                      <a:pt x="147" y="45"/>
                      <a:pt x="146" y="43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4" y="41"/>
                      <a:pt x="156" y="44"/>
                      <a:pt x="157" y="46"/>
                    </a:cubicBezTo>
                    <a:lnTo>
                      <a:pt x="150" y="50"/>
                    </a:lnTo>
                    <a:close/>
                    <a:moveTo>
                      <a:pt x="19" y="43"/>
                    </a:move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6"/>
                      <a:pt x="16" y="34"/>
                      <a:pt x="18" y="32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2" y="39"/>
                      <a:pt x="21" y="41"/>
                      <a:pt x="19" y="43"/>
                    </a:cubicBezTo>
                    <a:close/>
                    <a:moveTo>
                      <a:pt x="142" y="37"/>
                    </a:moveTo>
                    <a:cubicBezTo>
                      <a:pt x="140" y="35"/>
                      <a:pt x="138" y="33"/>
                      <a:pt x="137" y="31"/>
                    </a:cubicBezTo>
                    <a:cubicBezTo>
                      <a:pt x="143" y="26"/>
                      <a:pt x="143" y="26"/>
                      <a:pt x="143" y="26"/>
                    </a:cubicBezTo>
                    <a:cubicBezTo>
                      <a:pt x="144" y="28"/>
                      <a:pt x="146" y="30"/>
                      <a:pt x="148" y="32"/>
                    </a:cubicBezTo>
                    <a:lnTo>
                      <a:pt x="142" y="37"/>
                    </a:lnTo>
                    <a:close/>
                    <a:moveTo>
                      <a:pt x="29" y="31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25" y="23"/>
                      <a:pt x="27" y="21"/>
                      <a:pt x="29" y="20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2" y="27"/>
                      <a:pt x="31" y="29"/>
                      <a:pt x="29" y="31"/>
                    </a:cubicBezTo>
                    <a:close/>
                    <a:moveTo>
                      <a:pt x="131" y="26"/>
                    </a:moveTo>
                    <a:cubicBezTo>
                      <a:pt x="129" y="25"/>
                      <a:pt x="127" y="23"/>
                      <a:pt x="125" y="22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32" y="17"/>
                      <a:pt x="134" y="18"/>
                      <a:pt x="137" y="20"/>
                    </a:cubicBezTo>
                    <a:lnTo>
                      <a:pt x="131" y="26"/>
                    </a:lnTo>
                    <a:close/>
                    <a:moveTo>
                      <a:pt x="40" y="21"/>
                    </a:moveTo>
                    <a:cubicBezTo>
                      <a:pt x="36" y="15"/>
                      <a:pt x="36" y="15"/>
                      <a:pt x="36" y="15"/>
                    </a:cubicBezTo>
                    <a:cubicBezTo>
                      <a:pt x="38" y="13"/>
                      <a:pt x="40" y="12"/>
                      <a:pt x="43" y="1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5" y="18"/>
                      <a:pt x="42" y="20"/>
                      <a:pt x="40" y="21"/>
                    </a:cubicBezTo>
                    <a:close/>
                    <a:moveTo>
                      <a:pt x="119" y="18"/>
                    </a:moveTo>
                    <a:cubicBezTo>
                      <a:pt x="117" y="16"/>
                      <a:pt x="115" y="15"/>
                      <a:pt x="112" y="14"/>
                    </a:cubicBezTo>
                    <a:cubicBezTo>
                      <a:pt x="115" y="7"/>
                      <a:pt x="115" y="7"/>
                      <a:pt x="115" y="7"/>
                    </a:cubicBezTo>
                    <a:cubicBezTo>
                      <a:pt x="118" y="8"/>
                      <a:pt x="120" y="9"/>
                      <a:pt x="123" y="11"/>
                    </a:cubicBezTo>
                    <a:lnTo>
                      <a:pt x="119" y="18"/>
                    </a:lnTo>
                    <a:close/>
                    <a:moveTo>
                      <a:pt x="54" y="14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3" y="6"/>
                      <a:pt x="56" y="5"/>
                      <a:pt x="58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8" y="12"/>
                      <a:pt x="56" y="13"/>
                      <a:pt x="54" y="14"/>
                    </a:cubicBezTo>
                    <a:close/>
                    <a:moveTo>
                      <a:pt x="105" y="12"/>
                    </a:moveTo>
                    <a:cubicBezTo>
                      <a:pt x="103" y="11"/>
                      <a:pt x="100" y="10"/>
                      <a:pt x="98" y="10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2" y="2"/>
                      <a:pt x="105" y="3"/>
                      <a:pt x="108" y="4"/>
                    </a:cubicBezTo>
                    <a:lnTo>
                      <a:pt x="105" y="12"/>
                    </a:lnTo>
                    <a:close/>
                    <a:moveTo>
                      <a:pt x="68" y="10"/>
                    </a:moveTo>
                    <a:cubicBezTo>
                      <a:pt x="66" y="2"/>
                      <a:pt x="66" y="2"/>
                      <a:pt x="66" y="2"/>
                    </a:cubicBezTo>
                    <a:cubicBezTo>
                      <a:pt x="69" y="1"/>
                      <a:pt x="72" y="1"/>
                      <a:pt x="75" y="1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3" y="9"/>
                      <a:pt x="70" y="9"/>
                      <a:pt x="68" y="10"/>
                    </a:cubicBezTo>
                    <a:close/>
                    <a:moveTo>
                      <a:pt x="90" y="9"/>
                    </a:moveTo>
                    <a:cubicBezTo>
                      <a:pt x="88" y="8"/>
                      <a:pt x="85" y="8"/>
                      <a:pt x="83" y="8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6" y="0"/>
                      <a:pt x="88" y="0"/>
                      <a:pt x="91" y="1"/>
                    </a:cubicBezTo>
                    <a:lnTo>
                      <a:pt x="9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13A9CB5-6D53-4367-A0DD-43F5720DB798}"/>
                </a:ext>
              </a:extLst>
            </p:cNvPr>
            <p:cNvGrpSpPr/>
            <p:nvPr/>
          </p:nvGrpSpPr>
          <p:grpSpPr>
            <a:xfrm>
              <a:off x="885194" y="3998103"/>
              <a:ext cx="419939" cy="429834"/>
              <a:chOff x="5132388" y="-2940050"/>
              <a:chExt cx="606425" cy="620713"/>
            </a:xfrm>
            <a:solidFill>
              <a:srgbClr val="24D386">
                <a:lumMod val="60000"/>
                <a:lumOff val="40000"/>
              </a:srgbClr>
            </a:solidFill>
          </p:grpSpPr>
          <p:sp>
            <p:nvSpPr>
              <p:cNvPr id="26" name="Freeform 1058">
                <a:extLst>
                  <a:ext uri="{FF2B5EF4-FFF2-40B4-BE49-F238E27FC236}">
                    <a16:creationId xmlns:a16="http://schemas.microsoft.com/office/drawing/2014/main" id="{CDA9C4C3-5FAE-4B3B-ABD8-AAB62E8F2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050" y="-2752725"/>
                <a:ext cx="230188" cy="169863"/>
              </a:xfrm>
              <a:custGeom>
                <a:avLst/>
                <a:gdLst>
                  <a:gd name="T0" fmla="*/ 52 w 145"/>
                  <a:gd name="T1" fmla="*/ 107 h 107"/>
                  <a:gd name="T2" fmla="*/ 0 w 145"/>
                  <a:gd name="T3" fmla="*/ 57 h 107"/>
                  <a:gd name="T4" fmla="*/ 14 w 145"/>
                  <a:gd name="T5" fmla="*/ 43 h 107"/>
                  <a:gd name="T6" fmla="*/ 52 w 145"/>
                  <a:gd name="T7" fmla="*/ 82 h 107"/>
                  <a:gd name="T8" fmla="*/ 134 w 145"/>
                  <a:gd name="T9" fmla="*/ 0 h 107"/>
                  <a:gd name="T10" fmla="*/ 145 w 145"/>
                  <a:gd name="T11" fmla="*/ 12 h 107"/>
                  <a:gd name="T12" fmla="*/ 52 w 145"/>
                  <a:gd name="T13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107">
                    <a:moveTo>
                      <a:pt x="52" y="107"/>
                    </a:moveTo>
                    <a:lnTo>
                      <a:pt x="0" y="57"/>
                    </a:lnTo>
                    <a:lnTo>
                      <a:pt x="14" y="43"/>
                    </a:lnTo>
                    <a:lnTo>
                      <a:pt x="52" y="82"/>
                    </a:lnTo>
                    <a:lnTo>
                      <a:pt x="134" y="0"/>
                    </a:lnTo>
                    <a:lnTo>
                      <a:pt x="145" y="12"/>
                    </a:lnTo>
                    <a:lnTo>
                      <a:pt x="52" y="1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Freeform 1059">
                <a:extLst>
                  <a:ext uri="{FF2B5EF4-FFF2-40B4-BE49-F238E27FC236}">
                    <a16:creationId xmlns:a16="http://schemas.microsoft.com/office/drawing/2014/main" id="{428FE331-212C-4A77-8097-72C3A65C8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363" y="-2752725"/>
                <a:ext cx="234950" cy="238125"/>
              </a:xfrm>
              <a:custGeom>
                <a:avLst/>
                <a:gdLst>
                  <a:gd name="T0" fmla="*/ 32 w 65"/>
                  <a:gd name="T1" fmla="*/ 66 h 66"/>
                  <a:gd name="T2" fmla="*/ 0 w 65"/>
                  <a:gd name="T3" fmla="*/ 33 h 66"/>
                  <a:gd name="T4" fmla="*/ 32 w 65"/>
                  <a:gd name="T5" fmla="*/ 0 h 66"/>
                  <a:gd name="T6" fmla="*/ 48 w 65"/>
                  <a:gd name="T7" fmla="*/ 4 h 66"/>
                  <a:gd name="T8" fmla="*/ 44 w 65"/>
                  <a:gd name="T9" fmla="*/ 11 h 66"/>
                  <a:gd name="T10" fmla="*/ 32 w 65"/>
                  <a:gd name="T11" fmla="*/ 8 h 66"/>
                  <a:gd name="T12" fmla="*/ 8 w 65"/>
                  <a:gd name="T13" fmla="*/ 33 h 66"/>
                  <a:gd name="T14" fmla="*/ 32 w 65"/>
                  <a:gd name="T15" fmla="*/ 58 h 66"/>
                  <a:gd name="T16" fmla="*/ 57 w 65"/>
                  <a:gd name="T17" fmla="*/ 33 h 66"/>
                  <a:gd name="T18" fmla="*/ 65 w 65"/>
                  <a:gd name="T19" fmla="*/ 33 h 66"/>
                  <a:gd name="T20" fmla="*/ 32 w 65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6">
                    <a:moveTo>
                      <a:pt x="32" y="66"/>
                    </a:moveTo>
                    <a:cubicBezTo>
                      <a:pt x="14" y="66"/>
                      <a:pt x="0" y="51"/>
                      <a:pt x="0" y="33"/>
                    </a:cubicBezTo>
                    <a:cubicBezTo>
                      <a:pt x="0" y="15"/>
                      <a:pt x="14" y="0"/>
                      <a:pt x="32" y="0"/>
                    </a:cubicBezTo>
                    <a:cubicBezTo>
                      <a:pt x="38" y="0"/>
                      <a:pt x="43" y="2"/>
                      <a:pt x="48" y="4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1" y="9"/>
                      <a:pt x="37" y="8"/>
                      <a:pt x="32" y="8"/>
                    </a:cubicBezTo>
                    <a:cubicBezTo>
                      <a:pt x="19" y="8"/>
                      <a:pt x="8" y="19"/>
                      <a:pt x="8" y="33"/>
                    </a:cubicBezTo>
                    <a:cubicBezTo>
                      <a:pt x="8" y="46"/>
                      <a:pt x="19" y="58"/>
                      <a:pt x="32" y="58"/>
                    </a:cubicBezTo>
                    <a:cubicBezTo>
                      <a:pt x="46" y="58"/>
                      <a:pt x="57" y="46"/>
                      <a:pt x="57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5" y="51"/>
                      <a:pt x="50" y="66"/>
                      <a:pt x="3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Freeform 1060">
                <a:extLst>
                  <a:ext uri="{FF2B5EF4-FFF2-40B4-BE49-F238E27FC236}">
                    <a16:creationId xmlns:a16="http://schemas.microsoft.com/office/drawing/2014/main" id="{00ED7D00-5423-44C7-AADC-65FC6B0233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2388" y="-2940050"/>
                <a:ext cx="606425" cy="620713"/>
              </a:xfrm>
              <a:custGeom>
                <a:avLst/>
                <a:gdLst>
                  <a:gd name="T0" fmla="*/ 71 w 168"/>
                  <a:gd name="T1" fmla="*/ 172 h 172"/>
                  <a:gd name="T2" fmla="*/ 50 w 168"/>
                  <a:gd name="T3" fmla="*/ 145 h 172"/>
                  <a:gd name="T4" fmla="*/ 13 w 168"/>
                  <a:gd name="T5" fmla="*/ 135 h 172"/>
                  <a:gd name="T6" fmla="*/ 18 w 168"/>
                  <a:gd name="T7" fmla="*/ 103 h 172"/>
                  <a:gd name="T8" fmla="*/ 0 w 168"/>
                  <a:gd name="T9" fmla="*/ 73 h 172"/>
                  <a:gd name="T10" fmla="*/ 24 w 168"/>
                  <a:gd name="T11" fmla="*/ 51 h 172"/>
                  <a:gd name="T12" fmla="*/ 33 w 168"/>
                  <a:gd name="T13" fmla="*/ 15 h 172"/>
                  <a:gd name="T14" fmla="*/ 66 w 168"/>
                  <a:gd name="T15" fmla="*/ 19 h 172"/>
                  <a:gd name="T16" fmla="*/ 97 w 168"/>
                  <a:gd name="T17" fmla="*/ 0 h 172"/>
                  <a:gd name="T18" fmla="*/ 118 w 168"/>
                  <a:gd name="T19" fmla="*/ 25 h 172"/>
                  <a:gd name="T20" fmla="*/ 154 w 168"/>
                  <a:gd name="T21" fmla="*/ 34 h 172"/>
                  <a:gd name="T22" fmla="*/ 150 w 168"/>
                  <a:gd name="T23" fmla="*/ 67 h 172"/>
                  <a:gd name="T24" fmla="*/ 168 w 168"/>
                  <a:gd name="T25" fmla="*/ 98 h 172"/>
                  <a:gd name="T26" fmla="*/ 144 w 168"/>
                  <a:gd name="T27" fmla="*/ 119 h 172"/>
                  <a:gd name="T28" fmla="*/ 136 w 168"/>
                  <a:gd name="T29" fmla="*/ 155 h 172"/>
                  <a:gd name="T30" fmla="*/ 102 w 168"/>
                  <a:gd name="T31" fmla="*/ 152 h 172"/>
                  <a:gd name="T32" fmla="*/ 77 w 168"/>
                  <a:gd name="T33" fmla="*/ 164 h 172"/>
                  <a:gd name="T34" fmla="*/ 95 w 168"/>
                  <a:gd name="T35" fmla="*/ 145 h 172"/>
                  <a:gd name="T36" fmla="*/ 116 w 168"/>
                  <a:gd name="T37" fmla="*/ 137 h 172"/>
                  <a:gd name="T38" fmla="*/ 134 w 168"/>
                  <a:gd name="T39" fmla="*/ 145 h 172"/>
                  <a:gd name="T40" fmla="*/ 134 w 168"/>
                  <a:gd name="T41" fmla="*/ 119 h 172"/>
                  <a:gd name="T42" fmla="*/ 143 w 168"/>
                  <a:gd name="T43" fmla="*/ 99 h 172"/>
                  <a:gd name="T44" fmla="*/ 160 w 168"/>
                  <a:gd name="T45" fmla="*/ 92 h 172"/>
                  <a:gd name="T46" fmla="*/ 144 w 168"/>
                  <a:gd name="T47" fmla="*/ 74 h 172"/>
                  <a:gd name="T48" fmla="*/ 136 w 168"/>
                  <a:gd name="T49" fmla="*/ 53 h 172"/>
                  <a:gd name="T50" fmla="*/ 144 w 168"/>
                  <a:gd name="T51" fmla="*/ 35 h 172"/>
                  <a:gd name="T52" fmla="*/ 118 w 168"/>
                  <a:gd name="T53" fmla="*/ 35 h 172"/>
                  <a:gd name="T54" fmla="*/ 98 w 168"/>
                  <a:gd name="T55" fmla="*/ 26 h 172"/>
                  <a:gd name="T56" fmla="*/ 91 w 168"/>
                  <a:gd name="T57" fmla="*/ 8 h 172"/>
                  <a:gd name="T58" fmla="*/ 72 w 168"/>
                  <a:gd name="T59" fmla="*/ 25 h 172"/>
                  <a:gd name="T60" fmla="*/ 52 w 168"/>
                  <a:gd name="T61" fmla="*/ 33 h 172"/>
                  <a:gd name="T62" fmla="*/ 34 w 168"/>
                  <a:gd name="T63" fmla="*/ 25 h 172"/>
                  <a:gd name="T64" fmla="*/ 34 w 168"/>
                  <a:gd name="T65" fmla="*/ 51 h 172"/>
                  <a:gd name="T66" fmla="*/ 25 w 168"/>
                  <a:gd name="T67" fmla="*/ 71 h 172"/>
                  <a:gd name="T68" fmla="*/ 8 w 168"/>
                  <a:gd name="T69" fmla="*/ 78 h 172"/>
                  <a:gd name="T70" fmla="*/ 24 w 168"/>
                  <a:gd name="T71" fmla="*/ 97 h 172"/>
                  <a:gd name="T72" fmla="*/ 32 w 168"/>
                  <a:gd name="T73" fmla="*/ 117 h 172"/>
                  <a:gd name="T74" fmla="*/ 24 w 168"/>
                  <a:gd name="T75" fmla="*/ 134 h 172"/>
                  <a:gd name="T76" fmla="*/ 50 w 168"/>
                  <a:gd name="T77" fmla="*/ 136 h 172"/>
                  <a:gd name="T78" fmla="*/ 70 w 168"/>
                  <a:gd name="T79" fmla="*/ 144 h 172"/>
                  <a:gd name="T80" fmla="*/ 77 w 168"/>
                  <a:gd name="T81" fmla="*/ 1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8" h="172">
                    <a:moveTo>
                      <a:pt x="97" y="172"/>
                    </a:moveTo>
                    <a:cubicBezTo>
                      <a:pt x="71" y="172"/>
                      <a:pt x="71" y="172"/>
                      <a:pt x="71" y="172"/>
                    </a:cubicBezTo>
                    <a:cubicBezTo>
                      <a:pt x="66" y="152"/>
                      <a:pt x="66" y="152"/>
                      <a:pt x="66" y="152"/>
                    </a:cubicBezTo>
                    <a:cubicBezTo>
                      <a:pt x="60" y="150"/>
                      <a:pt x="55" y="148"/>
                      <a:pt x="50" y="14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13" y="135"/>
                      <a:pt x="13" y="135"/>
                      <a:pt x="13" y="135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1" y="114"/>
                      <a:pt x="19" y="109"/>
                      <a:pt x="18" y="103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9" y="61"/>
                      <a:pt x="21" y="56"/>
                      <a:pt x="24" y="51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5" y="23"/>
                      <a:pt x="60" y="20"/>
                      <a:pt x="66" y="19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8" y="20"/>
                      <a:pt x="113" y="23"/>
                      <a:pt x="118" y="25"/>
                    </a:cubicBezTo>
                    <a:cubicBezTo>
                      <a:pt x="136" y="15"/>
                      <a:pt x="136" y="15"/>
                      <a:pt x="136" y="15"/>
                    </a:cubicBezTo>
                    <a:cubicBezTo>
                      <a:pt x="154" y="34"/>
                      <a:pt x="154" y="34"/>
                      <a:pt x="154" y="34"/>
                    </a:cubicBezTo>
                    <a:cubicBezTo>
                      <a:pt x="144" y="51"/>
                      <a:pt x="144" y="51"/>
                      <a:pt x="144" y="51"/>
                    </a:cubicBezTo>
                    <a:cubicBezTo>
                      <a:pt x="147" y="56"/>
                      <a:pt x="149" y="62"/>
                      <a:pt x="150" y="67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68" y="98"/>
                      <a:pt x="168" y="98"/>
                      <a:pt x="168" y="98"/>
                    </a:cubicBezTo>
                    <a:cubicBezTo>
                      <a:pt x="150" y="103"/>
                      <a:pt x="150" y="103"/>
                      <a:pt x="150" y="103"/>
                    </a:cubicBezTo>
                    <a:cubicBezTo>
                      <a:pt x="149" y="109"/>
                      <a:pt x="147" y="114"/>
                      <a:pt x="144" y="119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18" y="145"/>
                      <a:pt x="118" y="145"/>
                      <a:pt x="118" y="145"/>
                    </a:cubicBezTo>
                    <a:cubicBezTo>
                      <a:pt x="113" y="148"/>
                      <a:pt x="108" y="150"/>
                      <a:pt x="102" y="152"/>
                    </a:cubicBezTo>
                    <a:lnTo>
                      <a:pt x="97" y="172"/>
                    </a:lnTo>
                    <a:close/>
                    <a:moveTo>
                      <a:pt x="77" y="164"/>
                    </a:moveTo>
                    <a:cubicBezTo>
                      <a:pt x="91" y="164"/>
                      <a:pt x="91" y="164"/>
                      <a:pt x="91" y="164"/>
                    </a:cubicBezTo>
                    <a:cubicBezTo>
                      <a:pt x="95" y="145"/>
                      <a:pt x="95" y="145"/>
                      <a:pt x="95" y="145"/>
                    </a:cubicBezTo>
                    <a:cubicBezTo>
                      <a:pt x="98" y="144"/>
                      <a:pt x="98" y="144"/>
                      <a:pt x="98" y="144"/>
                    </a:cubicBezTo>
                    <a:cubicBezTo>
                      <a:pt x="104" y="143"/>
                      <a:pt x="110" y="140"/>
                      <a:pt x="116" y="137"/>
                    </a:cubicBezTo>
                    <a:cubicBezTo>
                      <a:pt x="118" y="136"/>
                      <a:pt x="118" y="136"/>
                      <a:pt x="118" y="136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44" y="135"/>
                      <a:pt x="144" y="135"/>
                      <a:pt x="144" y="135"/>
                    </a:cubicBezTo>
                    <a:cubicBezTo>
                      <a:pt x="134" y="119"/>
                      <a:pt x="134" y="119"/>
                      <a:pt x="134" y="119"/>
                    </a:cubicBezTo>
                    <a:cubicBezTo>
                      <a:pt x="136" y="117"/>
                      <a:pt x="136" y="117"/>
                      <a:pt x="136" y="117"/>
                    </a:cubicBezTo>
                    <a:cubicBezTo>
                      <a:pt x="139" y="112"/>
                      <a:pt x="142" y="106"/>
                      <a:pt x="143" y="99"/>
                    </a:cubicBezTo>
                    <a:cubicBezTo>
                      <a:pt x="144" y="97"/>
                      <a:pt x="144" y="97"/>
                      <a:pt x="144" y="97"/>
                    </a:cubicBezTo>
                    <a:cubicBezTo>
                      <a:pt x="160" y="92"/>
                      <a:pt x="160" y="92"/>
                      <a:pt x="160" y="92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44" y="74"/>
                      <a:pt x="144" y="74"/>
                      <a:pt x="144" y="74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2" y="65"/>
                      <a:pt x="139" y="59"/>
                      <a:pt x="136" y="53"/>
                    </a:cubicBezTo>
                    <a:cubicBezTo>
                      <a:pt x="134" y="51"/>
                      <a:pt x="134" y="51"/>
                      <a:pt x="134" y="51"/>
                    </a:cubicBezTo>
                    <a:cubicBezTo>
                      <a:pt x="144" y="35"/>
                      <a:pt x="144" y="35"/>
                      <a:pt x="144" y="3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0" y="30"/>
                      <a:pt x="104" y="27"/>
                      <a:pt x="98" y="26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64" y="27"/>
                      <a:pt x="58" y="30"/>
                      <a:pt x="52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29" y="59"/>
                      <a:pt x="26" y="65"/>
                      <a:pt x="25" y="7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26" y="105"/>
                      <a:pt x="29" y="111"/>
                      <a:pt x="32" y="117"/>
                    </a:cubicBezTo>
                    <a:cubicBezTo>
                      <a:pt x="34" y="119"/>
                      <a:pt x="34" y="119"/>
                      <a:pt x="34" y="119"/>
                    </a:cubicBezTo>
                    <a:cubicBezTo>
                      <a:pt x="24" y="134"/>
                      <a:pt x="24" y="134"/>
                      <a:pt x="24" y="134"/>
                    </a:cubicBezTo>
                    <a:cubicBezTo>
                      <a:pt x="34" y="144"/>
                      <a:pt x="34" y="144"/>
                      <a:pt x="34" y="144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8" y="140"/>
                      <a:pt x="64" y="143"/>
                      <a:pt x="70" y="144"/>
                    </a:cubicBezTo>
                    <a:cubicBezTo>
                      <a:pt x="72" y="145"/>
                      <a:pt x="72" y="145"/>
                      <a:pt x="72" y="145"/>
                    </a:cubicBezTo>
                    <a:lnTo>
                      <a:pt x="77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Rectangle 1061">
                <a:extLst>
                  <a:ext uri="{FF2B5EF4-FFF2-40B4-BE49-F238E27FC236}">
                    <a16:creationId xmlns:a16="http://schemas.microsoft.com/office/drawing/2014/main" id="{50013B09-E7D0-49AF-9EB2-B57792692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8138" y="-2857500"/>
                <a:ext cx="3175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Freeform 1062">
                <a:extLst>
                  <a:ext uri="{FF2B5EF4-FFF2-40B4-BE49-F238E27FC236}">
                    <a16:creationId xmlns:a16="http://schemas.microsoft.com/office/drawing/2014/main" id="{E1A93F44-83CB-4252-A9D6-11BF01C9D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-2803525"/>
                <a:ext cx="39688" cy="44450"/>
              </a:xfrm>
              <a:custGeom>
                <a:avLst/>
                <a:gdLst>
                  <a:gd name="T0" fmla="*/ 13 w 25"/>
                  <a:gd name="T1" fmla="*/ 28 h 28"/>
                  <a:gd name="T2" fmla="*/ 0 w 25"/>
                  <a:gd name="T3" fmla="*/ 14 h 28"/>
                  <a:gd name="T4" fmla="*/ 11 w 25"/>
                  <a:gd name="T5" fmla="*/ 0 h 28"/>
                  <a:gd name="T6" fmla="*/ 25 w 25"/>
                  <a:gd name="T7" fmla="*/ 14 h 28"/>
                  <a:gd name="T8" fmla="*/ 13 w 25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8">
                    <a:moveTo>
                      <a:pt x="13" y="28"/>
                    </a:moveTo>
                    <a:lnTo>
                      <a:pt x="0" y="14"/>
                    </a:lnTo>
                    <a:lnTo>
                      <a:pt x="11" y="0"/>
                    </a:lnTo>
                    <a:lnTo>
                      <a:pt x="25" y="14"/>
                    </a:ln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Rectangle 1063">
                <a:extLst>
                  <a:ext uri="{FF2B5EF4-FFF2-40B4-BE49-F238E27FC236}">
                    <a16:creationId xmlns:a16="http://schemas.microsoft.com/office/drawing/2014/main" id="{584CDF23-6FB9-4236-9BB5-46396BB38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038" y="-2647950"/>
                <a:ext cx="2857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2" name="Freeform 1064">
                <a:extLst>
                  <a:ext uri="{FF2B5EF4-FFF2-40B4-BE49-F238E27FC236}">
                    <a16:creationId xmlns:a16="http://schemas.microsoft.com/office/drawing/2014/main" id="{BDC37715-3A06-486F-9E21-E9CA60FEF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600" y="-2500313"/>
                <a:ext cx="42863" cy="39688"/>
              </a:xfrm>
              <a:custGeom>
                <a:avLst/>
                <a:gdLst>
                  <a:gd name="T0" fmla="*/ 13 w 27"/>
                  <a:gd name="T1" fmla="*/ 25 h 25"/>
                  <a:gd name="T2" fmla="*/ 0 w 27"/>
                  <a:gd name="T3" fmla="*/ 14 h 25"/>
                  <a:gd name="T4" fmla="*/ 15 w 27"/>
                  <a:gd name="T5" fmla="*/ 0 h 25"/>
                  <a:gd name="T6" fmla="*/ 27 w 27"/>
                  <a:gd name="T7" fmla="*/ 12 h 25"/>
                  <a:gd name="T8" fmla="*/ 13 w 27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27" y="12"/>
                    </a:lnTo>
                    <a:lnTo>
                      <a:pt x="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Rectangle 1065">
                <a:extLst>
                  <a:ext uri="{FF2B5EF4-FFF2-40B4-BE49-F238E27FC236}">
                    <a16:creationId xmlns:a16="http://schemas.microsoft.com/office/drawing/2014/main" id="{AD72FE96-CBA3-4100-8D0A-0BE23985D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8138" y="-2432050"/>
                <a:ext cx="31750" cy="28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Freeform 1066">
                <a:extLst>
                  <a:ext uri="{FF2B5EF4-FFF2-40B4-BE49-F238E27FC236}">
                    <a16:creationId xmlns:a16="http://schemas.microsoft.com/office/drawing/2014/main" id="{757672DC-CF4D-4B34-9C6B-7A08DE626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563" y="-2503488"/>
                <a:ext cx="42863" cy="42863"/>
              </a:xfrm>
              <a:custGeom>
                <a:avLst/>
                <a:gdLst>
                  <a:gd name="T0" fmla="*/ 14 w 27"/>
                  <a:gd name="T1" fmla="*/ 27 h 27"/>
                  <a:gd name="T2" fmla="*/ 0 w 27"/>
                  <a:gd name="T3" fmla="*/ 14 h 27"/>
                  <a:gd name="T4" fmla="*/ 14 w 27"/>
                  <a:gd name="T5" fmla="*/ 0 h 27"/>
                  <a:gd name="T6" fmla="*/ 27 w 27"/>
                  <a:gd name="T7" fmla="*/ 16 h 27"/>
                  <a:gd name="T8" fmla="*/ 14 w 27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4" y="27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27" y="16"/>
                    </a:lnTo>
                    <a:lnTo>
                      <a:pt x="1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Rectangle 1067">
                <a:extLst>
                  <a:ext uri="{FF2B5EF4-FFF2-40B4-BE49-F238E27FC236}">
                    <a16:creationId xmlns:a16="http://schemas.microsoft.com/office/drawing/2014/main" id="{872EFD75-ACAC-4FA7-AF2A-34CA27B34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8588" y="-2647950"/>
                <a:ext cx="2857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" name="Freeform 1068">
                <a:extLst>
                  <a:ext uri="{FF2B5EF4-FFF2-40B4-BE49-F238E27FC236}">
                    <a16:creationId xmlns:a16="http://schemas.microsoft.com/office/drawing/2014/main" id="{AA145031-FDAE-4D84-A4E3-80BAF2BF9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2563" y="-2803525"/>
                <a:ext cx="42863" cy="44450"/>
              </a:xfrm>
              <a:custGeom>
                <a:avLst/>
                <a:gdLst>
                  <a:gd name="T0" fmla="*/ 14 w 27"/>
                  <a:gd name="T1" fmla="*/ 28 h 28"/>
                  <a:gd name="T2" fmla="*/ 0 w 27"/>
                  <a:gd name="T3" fmla="*/ 14 h 28"/>
                  <a:gd name="T4" fmla="*/ 14 w 27"/>
                  <a:gd name="T5" fmla="*/ 0 h 28"/>
                  <a:gd name="T6" fmla="*/ 27 w 27"/>
                  <a:gd name="T7" fmla="*/ 14 h 28"/>
                  <a:gd name="T8" fmla="*/ 14 w 27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27" y="14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3624FD0-01BE-49F7-86D6-5A5055CD4FE2}"/>
                </a:ext>
              </a:extLst>
            </p:cNvPr>
            <p:cNvSpPr/>
            <p:nvPr/>
          </p:nvSpPr>
          <p:spPr>
            <a:xfrm flipH="1">
              <a:off x="2861253" y="2226408"/>
              <a:ext cx="27688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457200" latinLnBrk="0">
                <a:defRPr/>
              </a:pPr>
              <a:r>
                <a:rPr lang="en-US" altLang="ko-KR" sz="1200" spc="-20">
                  <a:ln>
                    <a:solidFill>
                      <a:srgbClr val="44546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Century Gothic"/>
                  <a:ea typeface="나눔스퀘어 Bold" panose="020B0600000101010101" pitchFamily="50" charset="-127"/>
                </a:rPr>
                <a:t>01</a:t>
              </a:r>
              <a:endParaRPr lang="ko-KR" altLang="en-US" sz="1200" spc="-20" dirty="0">
                <a:ln>
                  <a:solidFill>
                    <a:srgbClr val="44546A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Century Gothic"/>
                <a:ea typeface="나눔스퀘어 Bold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2C7714F-6F80-4EDC-8B75-F20F08C7FCF3}"/>
                </a:ext>
              </a:extLst>
            </p:cNvPr>
            <p:cNvCxnSpPr/>
            <p:nvPr/>
          </p:nvCxnSpPr>
          <p:spPr>
            <a:xfrm>
              <a:off x="2708198" y="2472979"/>
              <a:ext cx="582996" cy="0"/>
            </a:xfrm>
            <a:prstGeom prst="line">
              <a:avLst/>
            </a:prstGeom>
            <a:noFill/>
            <a:ln w="6350" cap="flat" cmpd="sng" algn="ctr">
              <a:solidFill>
                <a:srgbClr val="2AC888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3FA3CF-1737-44C4-A55C-8B9252C5C25D}"/>
                </a:ext>
              </a:extLst>
            </p:cNvPr>
            <p:cNvSpPr/>
            <p:nvPr/>
          </p:nvSpPr>
          <p:spPr>
            <a:xfrm flipH="1">
              <a:off x="2861253" y="5129713"/>
              <a:ext cx="27688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457200" latinLnBrk="0">
                <a:defRPr/>
              </a:pPr>
              <a:r>
                <a:rPr lang="en-US" altLang="ko-KR" sz="1200" spc="-20">
                  <a:ln>
                    <a:solidFill>
                      <a:srgbClr val="44546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Century Gothic"/>
                  <a:ea typeface="나눔스퀘어 Bold" panose="020B0600000101010101" pitchFamily="50" charset="-127"/>
                </a:rPr>
                <a:t>03</a:t>
              </a:r>
              <a:endParaRPr lang="ko-KR" altLang="en-US" sz="1200" spc="-20" dirty="0">
                <a:ln>
                  <a:solidFill>
                    <a:srgbClr val="44546A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Century Gothic"/>
                <a:ea typeface="나눔스퀘어 Bold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27EBDFA-9B0C-48BE-BDB9-6F9AF940A3AD}"/>
                </a:ext>
              </a:extLst>
            </p:cNvPr>
            <p:cNvCxnSpPr/>
            <p:nvPr/>
          </p:nvCxnSpPr>
          <p:spPr>
            <a:xfrm>
              <a:off x="2708198" y="5376284"/>
              <a:ext cx="582996" cy="0"/>
            </a:xfrm>
            <a:prstGeom prst="line">
              <a:avLst/>
            </a:prstGeom>
            <a:noFill/>
            <a:ln w="6350" cap="flat" cmpd="sng" algn="ctr">
              <a:solidFill>
                <a:srgbClr val="2AC888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D1F377B-6364-4D60-BE5E-C0519F1D4A46}"/>
                </a:ext>
              </a:extLst>
            </p:cNvPr>
            <p:cNvSpPr/>
            <p:nvPr/>
          </p:nvSpPr>
          <p:spPr>
            <a:xfrm flipH="1">
              <a:off x="2105264" y="3669345"/>
              <a:ext cx="27688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457200" latinLnBrk="0">
                <a:defRPr/>
              </a:pPr>
              <a:r>
                <a:rPr lang="en-US" altLang="ko-KR" sz="1200" spc="-20">
                  <a:ln>
                    <a:solidFill>
                      <a:srgbClr val="44546A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Century Gothic"/>
                  <a:ea typeface="나눔스퀘어 Bold" panose="020B0600000101010101" pitchFamily="50" charset="-127"/>
                </a:rPr>
                <a:t>02</a:t>
              </a:r>
              <a:endParaRPr lang="ko-KR" altLang="en-US" sz="1200" spc="-20" dirty="0">
                <a:ln>
                  <a:solidFill>
                    <a:srgbClr val="44546A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Century Gothic"/>
                <a:ea typeface="나눔스퀘어 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617921-4904-45C3-9405-F2AF89639595}"/>
                </a:ext>
              </a:extLst>
            </p:cNvPr>
            <p:cNvCxnSpPr/>
            <p:nvPr/>
          </p:nvCxnSpPr>
          <p:spPr>
            <a:xfrm>
              <a:off x="1952209" y="3915916"/>
              <a:ext cx="582996" cy="0"/>
            </a:xfrm>
            <a:prstGeom prst="line">
              <a:avLst/>
            </a:prstGeom>
            <a:noFill/>
            <a:ln w="6350" cap="flat" cmpd="sng" algn="ctr">
              <a:solidFill>
                <a:srgbClr val="2AC888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BAD05BB-F4CE-4549-B387-5154425B7485}"/>
                </a:ext>
              </a:extLst>
            </p:cNvPr>
            <p:cNvGrpSpPr/>
            <p:nvPr/>
          </p:nvGrpSpPr>
          <p:grpSpPr>
            <a:xfrm>
              <a:off x="3412440" y="3749342"/>
              <a:ext cx="5255310" cy="1134428"/>
              <a:chOff x="2980640" y="3374692"/>
              <a:chExt cx="1724870" cy="1134428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F66C040-4BA2-46AE-B0F6-8514302CEDDE}"/>
                  </a:ext>
                </a:extLst>
              </p:cNvPr>
              <p:cNvCxnSpPr/>
              <p:nvPr/>
            </p:nvCxnSpPr>
            <p:spPr>
              <a:xfrm>
                <a:off x="2980640" y="3374692"/>
                <a:ext cx="172487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4546A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4DAACB1-E81B-442E-A0BF-B8ECAB1CFB7D}"/>
                  </a:ext>
                </a:extLst>
              </p:cNvPr>
              <p:cNvCxnSpPr/>
              <p:nvPr/>
            </p:nvCxnSpPr>
            <p:spPr>
              <a:xfrm>
                <a:off x="2980640" y="4509120"/>
                <a:ext cx="1583504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4546A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60" name="자유형 211">
            <a:extLst>
              <a:ext uri="{FF2B5EF4-FFF2-40B4-BE49-F238E27FC236}">
                <a16:creationId xmlns:a16="http://schemas.microsoft.com/office/drawing/2014/main" id="{B5DCBE6D-428D-4092-A25C-4CD789577E03}"/>
              </a:ext>
            </a:extLst>
          </p:cNvPr>
          <p:cNvSpPr>
            <a:spLocks/>
          </p:cNvSpPr>
          <p:nvPr/>
        </p:nvSpPr>
        <p:spPr bwMode="auto">
          <a:xfrm>
            <a:off x="8351149" y="3374630"/>
            <a:ext cx="1953894" cy="3694831"/>
          </a:xfrm>
          <a:custGeom>
            <a:avLst/>
            <a:gdLst>
              <a:gd name="connsiteX0" fmla="*/ 141474 w 1953894"/>
              <a:gd name="connsiteY0" fmla="*/ 1429468 h 3694831"/>
              <a:gd name="connsiteX1" fmla="*/ 201533 w 1953894"/>
              <a:gd name="connsiteY1" fmla="*/ 1667273 h 3694831"/>
              <a:gd name="connsiteX2" fmla="*/ 203552 w 1953894"/>
              <a:gd name="connsiteY2" fmla="*/ 1676342 h 3694831"/>
              <a:gd name="connsiteX3" fmla="*/ 217683 w 1953894"/>
              <a:gd name="connsiteY3" fmla="*/ 1679365 h 3694831"/>
              <a:gd name="connsiteX4" fmla="*/ 268658 w 1953894"/>
              <a:gd name="connsiteY4" fmla="*/ 1695487 h 3694831"/>
              <a:gd name="connsiteX5" fmla="*/ 316604 w 1953894"/>
              <a:gd name="connsiteY5" fmla="*/ 1712114 h 3694831"/>
              <a:gd name="connsiteX6" fmla="*/ 337801 w 1953894"/>
              <a:gd name="connsiteY6" fmla="*/ 1740328 h 3694831"/>
              <a:gd name="connsiteX7" fmla="*/ 315594 w 1953894"/>
              <a:gd name="connsiteY7" fmla="*/ 1764511 h 3694831"/>
              <a:gd name="connsiteX8" fmla="*/ 270676 w 1953894"/>
              <a:gd name="connsiteY8" fmla="*/ 1757962 h 3694831"/>
              <a:gd name="connsiteX9" fmla="*/ 231310 w 1953894"/>
              <a:gd name="connsiteY9" fmla="*/ 1746877 h 3694831"/>
              <a:gd name="connsiteX10" fmla="*/ 218188 w 1953894"/>
              <a:gd name="connsiteY10" fmla="*/ 1744862 h 3694831"/>
              <a:gd name="connsiteX11" fmla="*/ 221721 w 1953894"/>
              <a:gd name="connsiteY11" fmla="*/ 1762496 h 3694831"/>
              <a:gd name="connsiteX12" fmla="*/ 266134 w 1953894"/>
              <a:gd name="connsiteY12" fmla="*/ 1765015 h 3694831"/>
              <a:gd name="connsiteX13" fmla="*/ 312566 w 1953894"/>
              <a:gd name="connsiteY13" fmla="*/ 1772069 h 3694831"/>
              <a:gd name="connsiteX14" fmla="*/ 366569 w 1953894"/>
              <a:gd name="connsiteY14" fmla="*/ 1778115 h 3694831"/>
              <a:gd name="connsiteX15" fmla="*/ 420571 w 1953894"/>
              <a:gd name="connsiteY15" fmla="*/ 1785672 h 3694831"/>
              <a:gd name="connsiteX16" fmla="*/ 434198 w 1953894"/>
              <a:gd name="connsiteY16" fmla="*/ 1811871 h 3694831"/>
              <a:gd name="connsiteX17" fmla="*/ 419562 w 1953894"/>
              <a:gd name="connsiteY17" fmla="*/ 1835047 h 3694831"/>
              <a:gd name="connsiteX18" fmla="*/ 381710 w 1953894"/>
              <a:gd name="connsiteY18" fmla="*/ 1838070 h 3694831"/>
              <a:gd name="connsiteX19" fmla="*/ 386757 w 1953894"/>
              <a:gd name="connsiteY19" fmla="*/ 1861246 h 3694831"/>
              <a:gd name="connsiteX20" fmla="*/ 365559 w 1953894"/>
              <a:gd name="connsiteY20" fmla="*/ 1879887 h 3694831"/>
              <a:gd name="connsiteX21" fmla="*/ 341334 w 1953894"/>
              <a:gd name="connsiteY21" fmla="*/ 1885933 h 3694831"/>
              <a:gd name="connsiteX22" fmla="*/ 309033 w 1953894"/>
              <a:gd name="connsiteY22" fmla="*/ 1889460 h 3694831"/>
              <a:gd name="connsiteX23" fmla="*/ 279761 w 1953894"/>
              <a:gd name="connsiteY23" fmla="*/ 1896513 h 3694831"/>
              <a:gd name="connsiteX24" fmla="*/ 283798 w 1953894"/>
              <a:gd name="connsiteY24" fmla="*/ 1913139 h 3694831"/>
              <a:gd name="connsiteX25" fmla="*/ 267143 w 1953894"/>
              <a:gd name="connsiteY25" fmla="*/ 1943873 h 3694831"/>
              <a:gd name="connsiteX26" fmla="*/ 260582 w 1953894"/>
              <a:gd name="connsiteY26" fmla="*/ 1950926 h 3694831"/>
              <a:gd name="connsiteX27" fmla="*/ 262601 w 1953894"/>
              <a:gd name="connsiteY27" fmla="*/ 1962514 h 3694831"/>
              <a:gd name="connsiteX28" fmla="*/ 289855 w 1953894"/>
              <a:gd name="connsiteY28" fmla="*/ 1959995 h 3694831"/>
              <a:gd name="connsiteX29" fmla="*/ 282284 w 1953894"/>
              <a:gd name="connsiteY29" fmla="*/ 1975110 h 3694831"/>
              <a:gd name="connsiteX30" fmla="*/ 267143 w 1953894"/>
              <a:gd name="connsiteY30" fmla="*/ 1998286 h 3694831"/>
              <a:gd name="connsiteX31" fmla="*/ 241404 w 1953894"/>
              <a:gd name="connsiteY31" fmla="*/ 2030530 h 3694831"/>
              <a:gd name="connsiteX32" fmla="*/ 205066 w 1953894"/>
              <a:gd name="connsiteY32" fmla="*/ 2068317 h 3694831"/>
              <a:gd name="connsiteX33" fmla="*/ 143493 w 1953894"/>
              <a:gd name="connsiteY33" fmla="*/ 2114165 h 3694831"/>
              <a:gd name="connsiteX34" fmla="*/ 132894 w 1953894"/>
              <a:gd name="connsiteY34" fmla="*/ 2107616 h 3694831"/>
              <a:gd name="connsiteX35" fmla="*/ 123810 w 1953894"/>
              <a:gd name="connsiteY35" fmla="*/ 2115173 h 3694831"/>
              <a:gd name="connsiteX36" fmla="*/ 103117 w 1953894"/>
              <a:gd name="connsiteY36" fmla="*/ 2133814 h 3694831"/>
              <a:gd name="connsiteX37" fmla="*/ 97061 w 1953894"/>
              <a:gd name="connsiteY37" fmla="*/ 2123234 h 3694831"/>
              <a:gd name="connsiteX38" fmla="*/ 69302 w 1953894"/>
              <a:gd name="connsiteY38" fmla="*/ 2024988 h 3694831"/>
              <a:gd name="connsiteX39" fmla="*/ 18833 w 1953894"/>
              <a:gd name="connsiteY39" fmla="*/ 1943873 h 3694831"/>
              <a:gd name="connsiteX40" fmla="*/ 1673 w 1953894"/>
              <a:gd name="connsiteY40" fmla="*/ 1871826 h 3694831"/>
              <a:gd name="connsiteX41" fmla="*/ 2178 w 1953894"/>
              <a:gd name="connsiteY41" fmla="*/ 1770557 h 3694831"/>
              <a:gd name="connsiteX42" fmla="*/ 5206 w 1953894"/>
              <a:gd name="connsiteY42" fmla="*/ 1709594 h 3694831"/>
              <a:gd name="connsiteX43" fmla="*/ 34478 w 1953894"/>
              <a:gd name="connsiteY43" fmla="*/ 1642586 h 3694831"/>
              <a:gd name="connsiteX44" fmla="*/ 75863 w 1953894"/>
              <a:gd name="connsiteY44" fmla="*/ 1567516 h 3694831"/>
              <a:gd name="connsiteX45" fmla="*/ 84443 w 1953894"/>
              <a:gd name="connsiteY45" fmla="*/ 1538294 h 3694831"/>
              <a:gd name="connsiteX46" fmla="*/ 113716 w 1953894"/>
              <a:gd name="connsiteY46" fmla="*/ 1501011 h 3694831"/>
              <a:gd name="connsiteX47" fmla="*/ 136427 w 1953894"/>
              <a:gd name="connsiteY47" fmla="*/ 1445087 h 3694831"/>
              <a:gd name="connsiteX48" fmla="*/ 141474 w 1953894"/>
              <a:gd name="connsiteY48" fmla="*/ 1429468 h 3694831"/>
              <a:gd name="connsiteX49" fmla="*/ 851799 w 1953894"/>
              <a:gd name="connsiteY49" fmla="*/ 2 h 3694831"/>
              <a:gd name="connsiteX50" fmla="*/ 859558 w 1953894"/>
              <a:gd name="connsiteY50" fmla="*/ 3092 h 3694831"/>
              <a:gd name="connsiteX51" fmla="*/ 873183 w 1953894"/>
              <a:gd name="connsiteY51" fmla="*/ 3597 h 3694831"/>
              <a:gd name="connsiteX52" fmla="*/ 911534 w 1953894"/>
              <a:gd name="connsiteY52" fmla="*/ 12677 h 3694831"/>
              <a:gd name="connsiteX53" fmla="*/ 918094 w 1953894"/>
              <a:gd name="connsiteY53" fmla="*/ 14695 h 3694831"/>
              <a:gd name="connsiteX54" fmla="*/ 924150 w 1953894"/>
              <a:gd name="connsiteY54" fmla="*/ 19235 h 3694831"/>
              <a:gd name="connsiteX55" fmla="*/ 936261 w 1953894"/>
              <a:gd name="connsiteY55" fmla="*/ 25793 h 3694831"/>
              <a:gd name="connsiteX56" fmla="*/ 954932 w 1953894"/>
              <a:gd name="connsiteY56" fmla="*/ 27307 h 3694831"/>
              <a:gd name="connsiteX57" fmla="*/ 957960 w 1953894"/>
              <a:gd name="connsiteY57" fmla="*/ 32352 h 3694831"/>
              <a:gd name="connsiteX58" fmla="*/ 963006 w 1953894"/>
              <a:gd name="connsiteY58" fmla="*/ 38910 h 3694831"/>
              <a:gd name="connsiteX59" fmla="*/ 976126 w 1953894"/>
              <a:gd name="connsiteY59" fmla="*/ 50513 h 3694831"/>
              <a:gd name="connsiteX60" fmla="*/ 997825 w 1953894"/>
              <a:gd name="connsiteY60" fmla="*/ 78763 h 3694831"/>
              <a:gd name="connsiteX61" fmla="*/ 1019524 w 1953894"/>
              <a:gd name="connsiteY61" fmla="*/ 116094 h 3694831"/>
              <a:gd name="connsiteX62" fmla="*/ 1030625 w 1953894"/>
              <a:gd name="connsiteY62" fmla="*/ 154434 h 3694831"/>
              <a:gd name="connsiteX63" fmla="*/ 1032644 w 1953894"/>
              <a:gd name="connsiteY63" fmla="*/ 215476 h 3694831"/>
              <a:gd name="connsiteX64" fmla="*/ 1037186 w 1953894"/>
              <a:gd name="connsiteY64" fmla="*/ 278030 h 3694831"/>
              <a:gd name="connsiteX65" fmla="*/ 1043241 w 1953894"/>
              <a:gd name="connsiteY65" fmla="*/ 338567 h 3694831"/>
              <a:gd name="connsiteX66" fmla="*/ 1057875 w 1953894"/>
              <a:gd name="connsiteY66" fmla="*/ 337054 h 3694831"/>
              <a:gd name="connsiteX67" fmla="*/ 1065444 w 1953894"/>
              <a:gd name="connsiteY67" fmla="*/ 353197 h 3694831"/>
              <a:gd name="connsiteX68" fmla="*/ 1068472 w 1953894"/>
              <a:gd name="connsiteY68" fmla="*/ 379429 h 3694831"/>
              <a:gd name="connsiteX69" fmla="*/ 1069986 w 1953894"/>
              <a:gd name="connsiteY69" fmla="*/ 409698 h 3694831"/>
              <a:gd name="connsiteX70" fmla="*/ 1071500 w 1953894"/>
              <a:gd name="connsiteY70" fmla="*/ 430886 h 3694831"/>
              <a:gd name="connsiteX71" fmla="*/ 1069481 w 1953894"/>
              <a:gd name="connsiteY71" fmla="*/ 454092 h 3694831"/>
              <a:gd name="connsiteX72" fmla="*/ 1064940 w 1953894"/>
              <a:gd name="connsiteY72" fmla="*/ 481333 h 3694831"/>
              <a:gd name="connsiteX73" fmla="*/ 1049801 w 1953894"/>
              <a:gd name="connsiteY73" fmla="*/ 498485 h 3694831"/>
              <a:gd name="connsiteX74" fmla="*/ 1035672 w 1953894"/>
              <a:gd name="connsiteY74" fmla="*/ 505043 h 3694831"/>
              <a:gd name="connsiteX75" fmla="*/ 1027598 w 1953894"/>
              <a:gd name="connsiteY75" fmla="*/ 499494 h 3694831"/>
              <a:gd name="connsiteX76" fmla="*/ 1026084 w 1953894"/>
              <a:gd name="connsiteY76" fmla="*/ 503026 h 3694831"/>
              <a:gd name="connsiteX77" fmla="*/ 1023056 w 1953894"/>
              <a:gd name="connsiteY77" fmla="*/ 511602 h 3694831"/>
              <a:gd name="connsiteX78" fmla="*/ 1012459 w 1953894"/>
              <a:gd name="connsiteY78" fmla="*/ 560031 h 3694831"/>
              <a:gd name="connsiteX79" fmla="*/ 1008422 w 1953894"/>
              <a:gd name="connsiteY79" fmla="*/ 613001 h 3694831"/>
              <a:gd name="connsiteX80" fmla="*/ 1009431 w 1953894"/>
              <a:gd name="connsiteY80" fmla="*/ 664457 h 3694831"/>
              <a:gd name="connsiteX81" fmla="*/ 1009936 w 1953894"/>
              <a:gd name="connsiteY81" fmla="*/ 664457 h 3694831"/>
              <a:gd name="connsiteX82" fmla="*/ 1013468 w 1953894"/>
              <a:gd name="connsiteY82" fmla="*/ 696239 h 3694831"/>
              <a:gd name="connsiteX83" fmla="*/ 975117 w 1953894"/>
              <a:gd name="connsiteY83" fmla="*/ 727516 h 3694831"/>
              <a:gd name="connsiteX84" fmla="*/ 903965 w 1953894"/>
              <a:gd name="connsiteY84" fmla="*/ 775946 h 3694831"/>
              <a:gd name="connsiteX85" fmla="*/ 876211 w 1953894"/>
              <a:gd name="connsiteY85" fmla="*/ 800161 h 3694831"/>
              <a:gd name="connsiteX86" fmla="*/ 855521 w 1953894"/>
              <a:gd name="connsiteY86" fmla="*/ 820844 h 3694831"/>
              <a:gd name="connsiteX87" fmla="*/ 885798 w 1953894"/>
              <a:gd name="connsiteY87" fmla="*/ 827402 h 3694831"/>
              <a:gd name="connsiteX88" fmla="*/ 918094 w 1953894"/>
              <a:gd name="connsiteY88" fmla="*/ 865742 h 3694831"/>
              <a:gd name="connsiteX89" fmla="*/ 922131 w 1953894"/>
              <a:gd name="connsiteY89" fmla="*/ 873814 h 3694831"/>
              <a:gd name="connsiteX90" fmla="*/ 879238 w 1953894"/>
              <a:gd name="connsiteY90" fmla="*/ 903578 h 3694831"/>
              <a:gd name="connsiteX91" fmla="*/ 873687 w 1953894"/>
              <a:gd name="connsiteY91" fmla="*/ 915685 h 3694831"/>
              <a:gd name="connsiteX92" fmla="*/ 869650 w 1953894"/>
              <a:gd name="connsiteY92" fmla="*/ 946458 h 3694831"/>
              <a:gd name="connsiteX93" fmla="*/ 890340 w 1953894"/>
              <a:gd name="connsiteY93" fmla="*/ 982276 h 3694831"/>
              <a:gd name="connsiteX94" fmla="*/ 903965 w 1953894"/>
              <a:gd name="connsiteY94" fmla="*/ 1013553 h 3694831"/>
              <a:gd name="connsiteX95" fmla="*/ 992779 w 1953894"/>
              <a:gd name="connsiteY95" fmla="*/ 849599 h 3694831"/>
              <a:gd name="connsiteX96" fmla="*/ 1051820 w 1953894"/>
              <a:gd name="connsiteY96" fmla="*/ 749713 h 3694831"/>
              <a:gd name="connsiteX97" fmla="*/ 1045764 w 1953894"/>
              <a:gd name="connsiteY97" fmla="*/ 733570 h 3694831"/>
              <a:gd name="connsiteX98" fmla="*/ 1047278 w 1953894"/>
              <a:gd name="connsiteY98" fmla="*/ 733570 h 3694831"/>
              <a:gd name="connsiteX99" fmla="*/ 1067968 w 1953894"/>
              <a:gd name="connsiteY99" fmla="*/ 740633 h 3694831"/>
              <a:gd name="connsiteX100" fmla="*/ 1081592 w 1953894"/>
              <a:gd name="connsiteY100" fmla="*/ 761821 h 3694831"/>
              <a:gd name="connsiteX101" fmla="*/ 1103796 w 1953894"/>
              <a:gd name="connsiteY101" fmla="*/ 786540 h 3694831"/>
              <a:gd name="connsiteX102" fmla="*/ 1131550 w 1953894"/>
              <a:gd name="connsiteY102" fmla="*/ 806719 h 3694831"/>
              <a:gd name="connsiteX103" fmla="*/ 1148203 w 1953894"/>
              <a:gd name="connsiteY103" fmla="*/ 817313 h 3694831"/>
              <a:gd name="connsiteX104" fmla="*/ 1173939 w 1953894"/>
              <a:gd name="connsiteY104" fmla="*/ 834465 h 3694831"/>
              <a:gd name="connsiteX105" fmla="*/ 1200684 w 1953894"/>
              <a:gd name="connsiteY105" fmla="*/ 836987 h 3694831"/>
              <a:gd name="connsiteX106" fmla="*/ 1314729 w 1953894"/>
              <a:gd name="connsiteY106" fmla="*/ 850608 h 3694831"/>
              <a:gd name="connsiteX107" fmla="*/ 1458546 w 1953894"/>
              <a:gd name="connsiteY107" fmla="*/ 876841 h 3694831"/>
              <a:gd name="connsiteX108" fmla="*/ 1489833 w 1953894"/>
              <a:gd name="connsiteY108" fmla="*/ 884408 h 3694831"/>
              <a:gd name="connsiteX109" fmla="*/ 1525661 w 1953894"/>
              <a:gd name="connsiteY109" fmla="*/ 901560 h 3694831"/>
              <a:gd name="connsiteX110" fmla="*/ 1541809 w 1953894"/>
              <a:gd name="connsiteY110" fmla="*/ 942927 h 3694831"/>
              <a:gd name="connsiteX111" fmla="*/ 1546856 w 1953894"/>
              <a:gd name="connsiteY111" fmla="*/ 991861 h 3694831"/>
              <a:gd name="connsiteX112" fmla="*/ 1563508 w 1953894"/>
              <a:gd name="connsiteY112" fmla="*/ 1018598 h 3694831"/>
              <a:gd name="connsiteX113" fmla="*/ 1584198 w 1953894"/>
              <a:gd name="connsiteY113" fmla="*/ 1032723 h 3694831"/>
              <a:gd name="connsiteX114" fmla="*/ 1598832 w 1953894"/>
              <a:gd name="connsiteY114" fmla="*/ 1050884 h 3694831"/>
              <a:gd name="connsiteX115" fmla="*/ 1605392 w 1953894"/>
              <a:gd name="connsiteY115" fmla="*/ 1036759 h 3694831"/>
              <a:gd name="connsiteX116" fmla="*/ 1624568 w 1953894"/>
              <a:gd name="connsiteY116" fmla="*/ 984798 h 3694831"/>
              <a:gd name="connsiteX117" fmla="*/ 1638697 w 1953894"/>
              <a:gd name="connsiteY117" fmla="*/ 946458 h 3694831"/>
              <a:gd name="connsiteX118" fmla="*/ 1649799 w 1953894"/>
              <a:gd name="connsiteY118" fmla="*/ 897524 h 3694831"/>
              <a:gd name="connsiteX119" fmla="*/ 1659891 w 1953894"/>
              <a:gd name="connsiteY119" fmla="*/ 813277 h 3694831"/>
              <a:gd name="connsiteX120" fmla="*/ 1662414 w 1953894"/>
              <a:gd name="connsiteY120" fmla="*/ 787044 h 3694831"/>
              <a:gd name="connsiteX121" fmla="*/ 1662414 w 1953894"/>
              <a:gd name="connsiteY121" fmla="*/ 776955 h 3694831"/>
              <a:gd name="connsiteX122" fmla="*/ 1658377 w 1953894"/>
              <a:gd name="connsiteY122" fmla="*/ 748200 h 3694831"/>
              <a:gd name="connsiteX123" fmla="*/ 1665442 w 1953894"/>
              <a:gd name="connsiteY123" fmla="*/ 710364 h 3694831"/>
              <a:gd name="connsiteX124" fmla="*/ 1676544 w 1953894"/>
              <a:gd name="connsiteY124" fmla="*/ 697248 h 3694831"/>
              <a:gd name="connsiteX125" fmla="*/ 1677049 w 1953894"/>
              <a:gd name="connsiteY125" fmla="*/ 696743 h 3694831"/>
              <a:gd name="connsiteX126" fmla="*/ 1667965 w 1953894"/>
              <a:gd name="connsiteY126" fmla="*/ 679591 h 3694831"/>
              <a:gd name="connsiteX127" fmla="*/ 1662919 w 1953894"/>
              <a:gd name="connsiteY127" fmla="*/ 660421 h 3694831"/>
              <a:gd name="connsiteX128" fmla="*/ 1657368 w 1953894"/>
              <a:gd name="connsiteY128" fmla="*/ 654368 h 3694831"/>
              <a:gd name="connsiteX129" fmla="*/ 1653836 w 1953894"/>
              <a:gd name="connsiteY129" fmla="*/ 640747 h 3694831"/>
              <a:gd name="connsiteX130" fmla="*/ 1655854 w 1953894"/>
              <a:gd name="connsiteY130" fmla="*/ 616532 h 3694831"/>
              <a:gd name="connsiteX131" fmla="*/ 1657368 w 1953894"/>
              <a:gd name="connsiteY131" fmla="*/ 594840 h 3694831"/>
              <a:gd name="connsiteX132" fmla="*/ 1661910 w 1953894"/>
              <a:gd name="connsiteY132" fmla="*/ 575165 h 3694831"/>
              <a:gd name="connsiteX133" fmla="*/ 1675030 w 1953894"/>
              <a:gd name="connsiteY133" fmla="*/ 561544 h 3694831"/>
              <a:gd name="connsiteX134" fmla="*/ 1676544 w 1953894"/>
              <a:gd name="connsiteY134" fmla="*/ 556500 h 3694831"/>
              <a:gd name="connsiteX135" fmla="*/ 1679067 w 1953894"/>
              <a:gd name="connsiteY135" fmla="*/ 540357 h 3694831"/>
              <a:gd name="connsiteX136" fmla="*/ 1684113 w 1953894"/>
              <a:gd name="connsiteY136" fmla="*/ 517151 h 3694831"/>
              <a:gd name="connsiteX137" fmla="*/ 1678058 w 1953894"/>
              <a:gd name="connsiteY137" fmla="*/ 518664 h 3694831"/>
              <a:gd name="connsiteX138" fmla="*/ 1661405 w 1953894"/>
              <a:gd name="connsiteY138" fmla="*/ 522196 h 3694831"/>
              <a:gd name="connsiteX139" fmla="*/ 1639706 w 1953894"/>
              <a:gd name="connsiteY139" fmla="*/ 534303 h 3694831"/>
              <a:gd name="connsiteX140" fmla="*/ 1612457 w 1953894"/>
              <a:gd name="connsiteY140" fmla="*/ 553977 h 3694831"/>
              <a:gd name="connsiteX141" fmla="*/ 1583693 w 1953894"/>
              <a:gd name="connsiteY141" fmla="*/ 552464 h 3694831"/>
              <a:gd name="connsiteX142" fmla="*/ 1572591 w 1953894"/>
              <a:gd name="connsiteY142" fmla="*/ 534807 h 3694831"/>
              <a:gd name="connsiteX143" fmla="*/ 1570573 w 1953894"/>
              <a:gd name="connsiteY143" fmla="*/ 528249 h 3694831"/>
              <a:gd name="connsiteX144" fmla="*/ 1599336 w 1953894"/>
              <a:gd name="connsiteY144" fmla="*/ 501008 h 3694831"/>
              <a:gd name="connsiteX145" fmla="*/ 1604887 w 1953894"/>
              <a:gd name="connsiteY145" fmla="*/ 495458 h 3694831"/>
              <a:gd name="connsiteX146" fmla="*/ 1623054 w 1953894"/>
              <a:gd name="connsiteY146" fmla="*/ 475279 h 3694831"/>
              <a:gd name="connsiteX147" fmla="*/ 1651817 w 1953894"/>
              <a:gd name="connsiteY147" fmla="*/ 459641 h 3694831"/>
              <a:gd name="connsiteX148" fmla="*/ 1688655 w 1953894"/>
              <a:gd name="connsiteY148" fmla="*/ 443498 h 3694831"/>
              <a:gd name="connsiteX149" fmla="*/ 1691178 w 1953894"/>
              <a:gd name="connsiteY149" fmla="*/ 429877 h 3694831"/>
              <a:gd name="connsiteX150" fmla="*/ 1707326 w 1953894"/>
              <a:gd name="connsiteY150" fmla="*/ 379429 h 3694831"/>
              <a:gd name="connsiteX151" fmla="*/ 1751733 w 1953894"/>
              <a:gd name="connsiteY151" fmla="*/ 363791 h 3694831"/>
              <a:gd name="connsiteX152" fmla="*/ 1771413 w 1953894"/>
              <a:gd name="connsiteY152" fmla="*/ 395573 h 3694831"/>
              <a:gd name="connsiteX153" fmla="*/ 1773936 w 1953894"/>
              <a:gd name="connsiteY153" fmla="*/ 422310 h 3694831"/>
              <a:gd name="connsiteX154" fmla="*/ 1794626 w 1953894"/>
              <a:gd name="connsiteY154" fmla="*/ 432399 h 3694831"/>
              <a:gd name="connsiteX155" fmla="*/ 1818848 w 1953894"/>
              <a:gd name="connsiteY155" fmla="*/ 451065 h 3694831"/>
              <a:gd name="connsiteX156" fmla="*/ 1822380 w 1953894"/>
              <a:gd name="connsiteY156" fmla="*/ 425337 h 3694831"/>
              <a:gd name="connsiteX157" fmla="*/ 1815820 w 1953894"/>
              <a:gd name="connsiteY157" fmla="*/ 394564 h 3694831"/>
              <a:gd name="connsiteX158" fmla="*/ 1814811 w 1953894"/>
              <a:gd name="connsiteY158" fmla="*/ 362782 h 3694831"/>
              <a:gd name="connsiteX159" fmla="*/ 1812792 w 1953894"/>
              <a:gd name="connsiteY159" fmla="*/ 332009 h 3694831"/>
              <a:gd name="connsiteX160" fmla="*/ 1812288 w 1953894"/>
              <a:gd name="connsiteY160" fmla="*/ 296191 h 3694831"/>
              <a:gd name="connsiteX161" fmla="*/ 1810269 w 1953894"/>
              <a:gd name="connsiteY161" fmla="*/ 244735 h 3694831"/>
              <a:gd name="connsiteX162" fmla="*/ 1827931 w 1953894"/>
              <a:gd name="connsiteY162" fmla="*/ 200846 h 3694831"/>
              <a:gd name="connsiteX163" fmla="*/ 1853667 w 1953894"/>
              <a:gd name="connsiteY163" fmla="*/ 203368 h 3694831"/>
              <a:gd name="connsiteX164" fmla="*/ 1858208 w 1953894"/>
              <a:gd name="connsiteY164" fmla="*/ 229096 h 3694831"/>
              <a:gd name="connsiteX165" fmla="*/ 1861741 w 1953894"/>
              <a:gd name="connsiteY165" fmla="*/ 254320 h 3694831"/>
              <a:gd name="connsiteX166" fmla="*/ 1865273 w 1953894"/>
              <a:gd name="connsiteY166" fmla="*/ 279544 h 3694831"/>
              <a:gd name="connsiteX167" fmla="*/ 1873347 w 1953894"/>
              <a:gd name="connsiteY167" fmla="*/ 308803 h 3694831"/>
              <a:gd name="connsiteX168" fmla="*/ 1881926 w 1953894"/>
              <a:gd name="connsiteY168" fmla="*/ 341089 h 3694831"/>
              <a:gd name="connsiteX169" fmla="*/ 1888486 w 1953894"/>
              <a:gd name="connsiteY169" fmla="*/ 372871 h 3694831"/>
              <a:gd name="connsiteX170" fmla="*/ 1892523 w 1953894"/>
              <a:gd name="connsiteY170" fmla="*/ 412220 h 3694831"/>
              <a:gd name="connsiteX171" fmla="*/ 1909680 w 1953894"/>
              <a:gd name="connsiteY171" fmla="*/ 470739 h 3694831"/>
              <a:gd name="connsiteX172" fmla="*/ 1916745 w 1953894"/>
              <a:gd name="connsiteY172" fmla="*/ 494449 h 3694831"/>
              <a:gd name="connsiteX173" fmla="*/ 1919268 w 1953894"/>
              <a:gd name="connsiteY173" fmla="*/ 513115 h 3694831"/>
              <a:gd name="connsiteX174" fmla="*/ 1934406 w 1953894"/>
              <a:gd name="connsiteY174" fmla="*/ 533294 h 3694831"/>
              <a:gd name="connsiteX175" fmla="*/ 1933397 w 1953894"/>
              <a:gd name="connsiteY175" fmla="*/ 564067 h 3694831"/>
              <a:gd name="connsiteX176" fmla="*/ 1922800 w 1953894"/>
              <a:gd name="connsiteY176" fmla="*/ 597867 h 3694831"/>
              <a:gd name="connsiteX177" fmla="*/ 1921791 w 1953894"/>
              <a:gd name="connsiteY177" fmla="*/ 623595 h 3694831"/>
              <a:gd name="connsiteX178" fmla="*/ 1911698 w 1953894"/>
              <a:gd name="connsiteY178" fmla="*/ 652854 h 3694831"/>
              <a:gd name="connsiteX179" fmla="*/ 1906148 w 1953894"/>
              <a:gd name="connsiteY179" fmla="*/ 666979 h 3694831"/>
              <a:gd name="connsiteX180" fmla="*/ 1900092 w 1953894"/>
              <a:gd name="connsiteY180" fmla="*/ 689176 h 3694831"/>
              <a:gd name="connsiteX181" fmla="*/ 1894037 w 1953894"/>
              <a:gd name="connsiteY181" fmla="*/ 716418 h 3694831"/>
              <a:gd name="connsiteX182" fmla="*/ 1894541 w 1953894"/>
              <a:gd name="connsiteY182" fmla="*/ 717427 h 3694831"/>
              <a:gd name="connsiteX183" fmla="*/ 1909175 w 1953894"/>
              <a:gd name="connsiteY183" fmla="*/ 747695 h 3694831"/>
              <a:gd name="connsiteX184" fmla="*/ 1917249 w 1953894"/>
              <a:gd name="connsiteY184" fmla="*/ 776450 h 3694831"/>
              <a:gd name="connsiteX185" fmla="*/ 1921286 w 1953894"/>
              <a:gd name="connsiteY185" fmla="*/ 793098 h 3694831"/>
              <a:gd name="connsiteX186" fmla="*/ 1930370 w 1953894"/>
              <a:gd name="connsiteY186" fmla="*/ 831942 h 3694831"/>
              <a:gd name="connsiteX187" fmla="*/ 1947022 w 1953894"/>
              <a:gd name="connsiteY187" fmla="*/ 915181 h 3694831"/>
              <a:gd name="connsiteX188" fmla="*/ 1949545 w 1953894"/>
              <a:gd name="connsiteY188" fmla="*/ 1037768 h 3694831"/>
              <a:gd name="connsiteX189" fmla="*/ 1946013 w 1953894"/>
              <a:gd name="connsiteY189" fmla="*/ 1076612 h 3694831"/>
              <a:gd name="connsiteX190" fmla="*/ 1953582 w 1953894"/>
              <a:gd name="connsiteY190" fmla="*/ 1135636 h 3694831"/>
              <a:gd name="connsiteX191" fmla="*/ 1924819 w 1953894"/>
              <a:gd name="connsiteY191" fmla="*/ 1263772 h 3694831"/>
              <a:gd name="connsiteX192" fmla="*/ 1843070 w 1953894"/>
              <a:gd name="connsiteY192" fmla="*/ 1404520 h 3694831"/>
              <a:gd name="connsiteX193" fmla="*/ 1757284 w 1953894"/>
              <a:gd name="connsiteY193" fmla="*/ 1446392 h 3694831"/>
              <a:gd name="connsiteX194" fmla="*/ 1657873 w 1953894"/>
              <a:gd name="connsiteY194" fmla="*/ 1463544 h 3694831"/>
              <a:gd name="connsiteX195" fmla="*/ 1588235 w 1953894"/>
              <a:gd name="connsiteY195" fmla="*/ 1457995 h 3694831"/>
              <a:gd name="connsiteX196" fmla="*/ 1512037 w 1953894"/>
              <a:gd name="connsiteY196" fmla="*/ 1442860 h 3694831"/>
              <a:gd name="connsiteX197" fmla="*/ 1463088 w 1953894"/>
              <a:gd name="connsiteY197" fmla="*/ 1425203 h 3694831"/>
              <a:gd name="connsiteX198" fmla="*/ 1428774 w 1953894"/>
              <a:gd name="connsiteY198" fmla="*/ 1401493 h 3694831"/>
              <a:gd name="connsiteX199" fmla="*/ 1387394 w 1953894"/>
              <a:gd name="connsiteY199" fmla="*/ 1463544 h 3694831"/>
              <a:gd name="connsiteX200" fmla="*/ 1375788 w 1953894"/>
              <a:gd name="connsiteY200" fmla="*/ 1523576 h 3694831"/>
              <a:gd name="connsiteX201" fmla="*/ 1375283 w 1953894"/>
              <a:gd name="connsiteY201" fmla="*/ 1775309 h 3694831"/>
              <a:gd name="connsiteX202" fmla="*/ 1417167 w 1953894"/>
              <a:gd name="connsiteY202" fmla="*/ 1988197 h 3694831"/>
              <a:gd name="connsiteX203" fmla="*/ 1412121 w 1953894"/>
              <a:gd name="connsiteY203" fmla="*/ 1993746 h 3694831"/>
              <a:gd name="connsiteX204" fmla="*/ 1417672 w 1953894"/>
              <a:gd name="connsiteY204" fmla="*/ 1997277 h 3694831"/>
              <a:gd name="connsiteX205" fmla="*/ 1419186 w 1953894"/>
              <a:gd name="connsiteY205" fmla="*/ 2003835 h 3694831"/>
              <a:gd name="connsiteX206" fmla="*/ 1458546 w 1953894"/>
              <a:gd name="connsiteY206" fmla="*/ 2220759 h 3694831"/>
              <a:gd name="connsiteX207" fmla="*/ 1517083 w 1953894"/>
              <a:gd name="connsiteY207" fmla="*/ 2517389 h 3694831"/>
              <a:gd name="connsiteX208" fmla="*/ 1544332 w 1953894"/>
              <a:gd name="connsiteY208" fmla="*/ 2696982 h 3694831"/>
              <a:gd name="connsiteX209" fmla="*/ 1400010 w 1953894"/>
              <a:gd name="connsiteY209" fmla="*/ 2750961 h 3694831"/>
              <a:gd name="connsiteX210" fmla="*/ 1387899 w 1953894"/>
              <a:gd name="connsiteY210" fmla="*/ 2905834 h 3694831"/>
              <a:gd name="connsiteX211" fmla="*/ 1364686 w 1953894"/>
              <a:gd name="connsiteY211" fmla="*/ 3154035 h 3694831"/>
              <a:gd name="connsiteX212" fmla="*/ 1343997 w 1953894"/>
              <a:gd name="connsiteY212" fmla="*/ 3621682 h 3694831"/>
              <a:gd name="connsiteX213" fmla="*/ 1342988 w 1953894"/>
              <a:gd name="connsiteY213" fmla="*/ 3694831 h 3694831"/>
              <a:gd name="connsiteX214" fmla="*/ 906488 w 1953894"/>
              <a:gd name="connsiteY214" fmla="*/ 3694831 h 3694831"/>
              <a:gd name="connsiteX215" fmla="*/ 888321 w 1953894"/>
              <a:gd name="connsiteY215" fmla="*/ 3454702 h 3694831"/>
              <a:gd name="connsiteX216" fmla="*/ 830290 w 1953894"/>
              <a:gd name="connsiteY216" fmla="*/ 3120740 h 3694831"/>
              <a:gd name="connsiteX217" fmla="*/ 790424 w 1953894"/>
              <a:gd name="connsiteY217" fmla="*/ 3342204 h 3694831"/>
              <a:gd name="connsiteX218" fmla="*/ 753082 w 1953894"/>
              <a:gd name="connsiteY218" fmla="*/ 3694831 h 3694831"/>
              <a:gd name="connsiteX219" fmla="*/ 343328 w 1953894"/>
              <a:gd name="connsiteY219" fmla="*/ 3694831 h 3694831"/>
              <a:gd name="connsiteX220" fmla="*/ 331721 w 1953894"/>
              <a:gd name="connsiteY220" fmla="*/ 3167656 h 3694831"/>
              <a:gd name="connsiteX221" fmla="*/ 327684 w 1953894"/>
              <a:gd name="connsiteY221" fmla="*/ 2860936 h 3694831"/>
              <a:gd name="connsiteX222" fmla="*/ 287819 w 1953894"/>
              <a:gd name="connsiteY222" fmla="*/ 2850342 h 3694831"/>
              <a:gd name="connsiteX223" fmla="*/ 295388 w 1953894"/>
              <a:gd name="connsiteY223" fmla="*/ 2731286 h 3694831"/>
              <a:gd name="connsiteX224" fmla="*/ 308004 w 1953894"/>
              <a:gd name="connsiteY224" fmla="*/ 2532019 h 3694831"/>
              <a:gd name="connsiteX225" fmla="*/ 332731 w 1953894"/>
              <a:gd name="connsiteY225" fmla="*/ 2318122 h 3694831"/>
              <a:gd name="connsiteX226" fmla="*/ 345851 w 1953894"/>
              <a:gd name="connsiteY226" fmla="*/ 2138025 h 3694831"/>
              <a:gd name="connsiteX227" fmla="*/ 375119 w 1953894"/>
              <a:gd name="connsiteY227" fmla="*/ 1979116 h 3694831"/>
              <a:gd name="connsiteX228" fmla="*/ 382688 w 1953894"/>
              <a:gd name="connsiteY228" fmla="*/ 1954901 h 3694831"/>
              <a:gd name="connsiteX229" fmla="*/ 461410 w 1953894"/>
              <a:gd name="connsiteY229" fmla="*/ 1952883 h 3694831"/>
              <a:gd name="connsiteX230" fmla="*/ 813637 w 1953894"/>
              <a:gd name="connsiteY230" fmla="*/ 1992232 h 3694831"/>
              <a:gd name="connsiteX231" fmla="*/ 949381 w 1953894"/>
              <a:gd name="connsiteY231" fmla="*/ 2024519 h 3694831"/>
              <a:gd name="connsiteX232" fmla="*/ 953418 w 1953894"/>
              <a:gd name="connsiteY232" fmla="*/ 2005853 h 3694831"/>
              <a:gd name="connsiteX233" fmla="*/ 957455 w 1953894"/>
              <a:gd name="connsiteY233" fmla="*/ 1999295 h 3694831"/>
              <a:gd name="connsiteX234" fmla="*/ 940298 w 1953894"/>
              <a:gd name="connsiteY234" fmla="*/ 1407547 h 3694831"/>
              <a:gd name="connsiteX235" fmla="*/ 942316 w 1953894"/>
              <a:gd name="connsiteY235" fmla="*/ 1343983 h 3694831"/>
              <a:gd name="connsiteX236" fmla="*/ 854512 w 1953894"/>
              <a:gd name="connsiteY236" fmla="*/ 1335407 h 3694831"/>
              <a:gd name="connsiteX237" fmla="*/ 527011 w 1953894"/>
              <a:gd name="connsiteY237" fmla="*/ 1311192 h 3694831"/>
              <a:gd name="connsiteX238" fmla="*/ 172260 w 1953894"/>
              <a:gd name="connsiteY238" fmla="*/ 1287987 h 3694831"/>
              <a:gd name="connsiteX239" fmla="*/ 173774 w 1953894"/>
              <a:gd name="connsiteY239" fmla="*/ 1281428 h 3694831"/>
              <a:gd name="connsiteX240" fmla="*/ 185380 w 1953894"/>
              <a:gd name="connsiteY240" fmla="*/ 1245611 h 3694831"/>
              <a:gd name="connsiteX241" fmla="*/ 194464 w 1953894"/>
              <a:gd name="connsiteY241" fmla="*/ 1216856 h 3694831"/>
              <a:gd name="connsiteX242" fmla="*/ 199005 w 1953894"/>
              <a:gd name="connsiteY242" fmla="*/ 1189110 h 3694831"/>
              <a:gd name="connsiteX243" fmla="*/ 204052 w 1953894"/>
              <a:gd name="connsiteY243" fmla="*/ 1162877 h 3694831"/>
              <a:gd name="connsiteX244" fmla="*/ 203042 w 1953894"/>
              <a:gd name="connsiteY244" fmla="*/ 1149761 h 3694831"/>
              <a:gd name="connsiteX245" fmla="*/ 203042 w 1953894"/>
              <a:gd name="connsiteY245" fmla="*/ 1121006 h 3694831"/>
              <a:gd name="connsiteX246" fmla="*/ 208593 w 1953894"/>
              <a:gd name="connsiteY246" fmla="*/ 1090737 h 3694831"/>
              <a:gd name="connsiteX247" fmla="*/ 216667 w 1953894"/>
              <a:gd name="connsiteY247" fmla="*/ 1065009 h 3694831"/>
              <a:gd name="connsiteX248" fmla="*/ 219695 w 1953894"/>
              <a:gd name="connsiteY248" fmla="*/ 1036254 h 3694831"/>
              <a:gd name="connsiteX249" fmla="*/ 238366 w 1953894"/>
              <a:gd name="connsiteY249" fmla="*/ 1015571 h 3694831"/>
              <a:gd name="connsiteX250" fmla="*/ 253505 w 1953894"/>
              <a:gd name="connsiteY250" fmla="*/ 1012039 h 3694831"/>
              <a:gd name="connsiteX251" fmla="*/ 279745 w 1953894"/>
              <a:gd name="connsiteY251" fmla="*/ 992869 h 3694831"/>
              <a:gd name="connsiteX252" fmla="*/ 358466 w 1953894"/>
              <a:gd name="connsiteY252" fmla="*/ 953521 h 3694831"/>
              <a:gd name="connsiteX253" fmla="*/ 468474 w 1953894"/>
              <a:gd name="connsiteY253" fmla="*/ 906100 h 3694831"/>
              <a:gd name="connsiteX254" fmla="*/ 532562 w 1953894"/>
              <a:gd name="connsiteY254" fmla="*/ 880876 h 3694831"/>
              <a:gd name="connsiteX255" fmla="*/ 606237 w 1953894"/>
              <a:gd name="connsiteY255" fmla="*/ 847581 h 3694831"/>
              <a:gd name="connsiteX256" fmla="*/ 633991 w 1953894"/>
              <a:gd name="connsiteY256" fmla="*/ 813781 h 3694831"/>
              <a:gd name="connsiteX257" fmla="*/ 658213 w 1953894"/>
              <a:gd name="connsiteY257" fmla="*/ 773423 h 3694831"/>
              <a:gd name="connsiteX258" fmla="*/ 675875 w 1953894"/>
              <a:gd name="connsiteY258" fmla="*/ 761821 h 3694831"/>
              <a:gd name="connsiteX259" fmla="*/ 675875 w 1953894"/>
              <a:gd name="connsiteY259" fmla="*/ 762829 h 3694831"/>
              <a:gd name="connsiteX260" fmla="*/ 676379 w 1953894"/>
              <a:gd name="connsiteY260" fmla="*/ 804196 h 3694831"/>
              <a:gd name="connsiteX261" fmla="*/ 683444 w 1953894"/>
              <a:gd name="connsiteY261" fmla="*/ 852121 h 3694831"/>
              <a:gd name="connsiteX262" fmla="*/ 703125 w 1953894"/>
              <a:gd name="connsiteY262" fmla="*/ 976726 h 3694831"/>
              <a:gd name="connsiteX263" fmla="*/ 733402 w 1953894"/>
              <a:gd name="connsiteY263" fmla="*/ 1066523 h 3694831"/>
              <a:gd name="connsiteX264" fmla="*/ 734411 w 1953894"/>
              <a:gd name="connsiteY264" fmla="*/ 1064000 h 3694831"/>
              <a:gd name="connsiteX265" fmla="*/ 777809 w 1953894"/>
              <a:gd name="connsiteY265" fmla="*/ 989338 h 3694831"/>
              <a:gd name="connsiteX266" fmla="*/ 807077 w 1953894"/>
              <a:gd name="connsiteY266" fmla="*/ 942927 h 3694831"/>
              <a:gd name="connsiteX267" fmla="*/ 811114 w 1953894"/>
              <a:gd name="connsiteY267" fmla="*/ 921739 h 3694831"/>
              <a:gd name="connsiteX268" fmla="*/ 812628 w 1953894"/>
              <a:gd name="connsiteY268" fmla="*/ 902064 h 3694831"/>
              <a:gd name="connsiteX269" fmla="*/ 778818 w 1953894"/>
              <a:gd name="connsiteY269" fmla="*/ 872300 h 3694831"/>
              <a:gd name="connsiteX270" fmla="*/ 803545 w 1953894"/>
              <a:gd name="connsiteY270" fmla="*/ 839510 h 3694831"/>
              <a:gd name="connsiteX271" fmla="*/ 835841 w 1953894"/>
              <a:gd name="connsiteY271" fmla="*/ 821853 h 3694831"/>
              <a:gd name="connsiteX272" fmla="*/ 834831 w 1953894"/>
              <a:gd name="connsiteY272" fmla="*/ 817817 h 3694831"/>
              <a:gd name="connsiteX273" fmla="*/ 742990 w 1953894"/>
              <a:gd name="connsiteY273" fmla="*/ 759803 h 3694831"/>
              <a:gd name="connsiteX274" fmla="*/ 701611 w 1953894"/>
              <a:gd name="connsiteY274" fmla="*/ 731552 h 3694831"/>
              <a:gd name="connsiteX275" fmla="*/ 701106 w 1953894"/>
              <a:gd name="connsiteY275" fmla="*/ 700275 h 3694831"/>
              <a:gd name="connsiteX276" fmla="*/ 696060 w 1953894"/>
              <a:gd name="connsiteY276" fmla="*/ 693212 h 3694831"/>
              <a:gd name="connsiteX277" fmla="*/ 689500 w 1953894"/>
              <a:gd name="connsiteY277" fmla="*/ 660926 h 3694831"/>
              <a:gd name="connsiteX278" fmla="*/ 680921 w 1953894"/>
              <a:gd name="connsiteY278" fmla="*/ 641251 h 3694831"/>
              <a:gd name="connsiteX279" fmla="*/ 670829 w 1953894"/>
              <a:gd name="connsiteY279" fmla="*/ 626117 h 3694831"/>
              <a:gd name="connsiteX280" fmla="*/ 641560 w 1953894"/>
              <a:gd name="connsiteY280" fmla="*/ 567094 h 3694831"/>
              <a:gd name="connsiteX281" fmla="*/ 632477 w 1953894"/>
              <a:gd name="connsiteY281" fmla="*/ 527745 h 3694831"/>
              <a:gd name="connsiteX282" fmla="*/ 608255 w 1953894"/>
              <a:gd name="connsiteY282" fmla="*/ 516646 h 3694831"/>
              <a:gd name="connsiteX283" fmla="*/ 602200 w 1953894"/>
              <a:gd name="connsiteY283" fmla="*/ 478306 h 3694831"/>
              <a:gd name="connsiteX284" fmla="*/ 600181 w 1953894"/>
              <a:gd name="connsiteY284" fmla="*/ 459136 h 3694831"/>
              <a:gd name="connsiteX285" fmla="*/ 604723 w 1953894"/>
              <a:gd name="connsiteY285" fmla="*/ 430381 h 3694831"/>
              <a:gd name="connsiteX286" fmla="*/ 606741 w 1953894"/>
              <a:gd name="connsiteY286" fmla="*/ 403140 h 3694831"/>
              <a:gd name="connsiteX287" fmla="*/ 606741 w 1953894"/>
              <a:gd name="connsiteY287" fmla="*/ 377916 h 3694831"/>
              <a:gd name="connsiteX288" fmla="*/ 611283 w 1953894"/>
              <a:gd name="connsiteY288" fmla="*/ 376907 h 3694831"/>
              <a:gd name="connsiteX289" fmla="*/ 609265 w 1953894"/>
              <a:gd name="connsiteY289" fmla="*/ 344621 h 3694831"/>
              <a:gd name="connsiteX290" fmla="*/ 605732 w 1953894"/>
              <a:gd name="connsiteY290" fmla="*/ 216989 h 3694831"/>
              <a:gd name="connsiteX291" fmla="*/ 606237 w 1953894"/>
              <a:gd name="connsiteY291" fmla="*/ 180667 h 3694831"/>
              <a:gd name="connsiteX292" fmla="*/ 604218 w 1953894"/>
              <a:gd name="connsiteY292" fmla="*/ 154434 h 3694831"/>
              <a:gd name="connsiteX293" fmla="*/ 600686 w 1953894"/>
              <a:gd name="connsiteY293" fmla="*/ 141318 h 3694831"/>
              <a:gd name="connsiteX294" fmla="*/ 604723 w 1953894"/>
              <a:gd name="connsiteY294" fmla="*/ 126184 h 3694831"/>
              <a:gd name="connsiteX295" fmla="*/ 613806 w 1953894"/>
              <a:gd name="connsiteY295" fmla="*/ 97933 h 3694831"/>
              <a:gd name="connsiteX296" fmla="*/ 620366 w 1953894"/>
              <a:gd name="connsiteY296" fmla="*/ 86835 h 3694831"/>
              <a:gd name="connsiteX297" fmla="*/ 623899 w 1953894"/>
              <a:gd name="connsiteY297" fmla="*/ 84817 h 3694831"/>
              <a:gd name="connsiteX298" fmla="*/ 626926 w 1953894"/>
              <a:gd name="connsiteY298" fmla="*/ 81790 h 3694831"/>
              <a:gd name="connsiteX299" fmla="*/ 628945 w 1953894"/>
              <a:gd name="connsiteY299" fmla="*/ 76745 h 3694831"/>
              <a:gd name="connsiteX300" fmla="*/ 650644 w 1953894"/>
              <a:gd name="connsiteY300" fmla="*/ 54548 h 3694831"/>
              <a:gd name="connsiteX301" fmla="*/ 679912 w 1953894"/>
              <a:gd name="connsiteY301" fmla="*/ 35883 h 3694831"/>
              <a:gd name="connsiteX302" fmla="*/ 684453 w 1953894"/>
              <a:gd name="connsiteY302" fmla="*/ 28820 h 3694831"/>
              <a:gd name="connsiteX303" fmla="*/ 687986 w 1953894"/>
              <a:gd name="connsiteY303" fmla="*/ 26298 h 3694831"/>
              <a:gd name="connsiteX304" fmla="*/ 692527 w 1953894"/>
              <a:gd name="connsiteY304" fmla="*/ 27307 h 3694831"/>
              <a:gd name="connsiteX305" fmla="*/ 697069 w 1953894"/>
              <a:gd name="connsiteY305" fmla="*/ 26802 h 3694831"/>
              <a:gd name="connsiteX306" fmla="*/ 723309 w 1953894"/>
              <a:gd name="connsiteY306" fmla="*/ 8641 h 3694831"/>
              <a:gd name="connsiteX307" fmla="*/ 725328 w 1953894"/>
              <a:gd name="connsiteY307" fmla="*/ 11668 h 3694831"/>
              <a:gd name="connsiteX308" fmla="*/ 729365 w 1953894"/>
              <a:gd name="connsiteY308" fmla="*/ 14695 h 3694831"/>
              <a:gd name="connsiteX309" fmla="*/ 733402 w 1953894"/>
              <a:gd name="connsiteY309" fmla="*/ 17722 h 3694831"/>
              <a:gd name="connsiteX310" fmla="*/ 770744 w 1953894"/>
              <a:gd name="connsiteY310" fmla="*/ 9650 h 3694831"/>
              <a:gd name="connsiteX311" fmla="*/ 804049 w 1953894"/>
              <a:gd name="connsiteY311" fmla="*/ 6119 h 3694831"/>
              <a:gd name="connsiteX312" fmla="*/ 809600 w 1953894"/>
              <a:gd name="connsiteY312" fmla="*/ 4101 h 3694831"/>
              <a:gd name="connsiteX313" fmla="*/ 845933 w 1953894"/>
              <a:gd name="connsiteY313" fmla="*/ 5614 h 3694831"/>
              <a:gd name="connsiteX314" fmla="*/ 851799 w 1953894"/>
              <a:gd name="connsiteY314" fmla="*/ 2 h 369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1953894" h="3694831">
                <a:moveTo>
                  <a:pt x="141474" y="1429468"/>
                </a:moveTo>
                <a:cubicBezTo>
                  <a:pt x="150054" y="1465240"/>
                  <a:pt x="190934" y="1621425"/>
                  <a:pt x="201533" y="1667273"/>
                </a:cubicBezTo>
                <a:cubicBezTo>
                  <a:pt x="202038" y="1669792"/>
                  <a:pt x="202542" y="1672311"/>
                  <a:pt x="203552" y="1676342"/>
                </a:cubicBezTo>
                <a:cubicBezTo>
                  <a:pt x="209103" y="1677350"/>
                  <a:pt x="214655" y="1678357"/>
                  <a:pt x="217683" y="1679365"/>
                </a:cubicBezTo>
                <a:cubicBezTo>
                  <a:pt x="224749" y="1682892"/>
                  <a:pt x="266639" y="1694480"/>
                  <a:pt x="268658" y="1695487"/>
                </a:cubicBezTo>
                <a:cubicBezTo>
                  <a:pt x="271181" y="1696495"/>
                  <a:pt x="295911" y="1702541"/>
                  <a:pt x="316604" y="1712114"/>
                </a:cubicBezTo>
                <a:cubicBezTo>
                  <a:pt x="337296" y="1721686"/>
                  <a:pt x="336792" y="1730251"/>
                  <a:pt x="337801" y="1740328"/>
                </a:cubicBezTo>
                <a:cubicBezTo>
                  <a:pt x="338810" y="1754939"/>
                  <a:pt x="320641" y="1765015"/>
                  <a:pt x="315594" y="1764511"/>
                </a:cubicBezTo>
                <a:cubicBezTo>
                  <a:pt x="310547" y="1764007"/>
                  <a:pt x="281275" y="1761488"/>
                  <a:pt x="270676" y="1757962"/>
                </a:cubicBezTo>
                <a:cubicBezTo>
                  <a:pt x="260078" y="1754435"/>
                  <a:pt x="237871" y="1749900"/>
                  <a:pt x="231310" y="1746877"/>
                </a:cubicBezTo>
                <a:cubicBezTo>
                  <a:pt x="228282" y="1745366"/>
                  <a:pt x="222225" y="1744862"/>
                  <a:pt x="218188" y="1744862"/>
                </a:cubicBezTo>
                <a:cubicBezTo>
                  <a:pt x="219197" y="1750404"/>
                  <a:pt x="220207" y="1756450"/>
                  <a:pt x="221721" y="1762496"/>
                </a:cubicBezTo>
                <a:cubicBezTo>
                  <a:pt x="235852" y="1763504"/>
                  <a:pt x="261087" y="1764007"/>
                  <a:pt x="266134" y="1765015"/>
                </a:cubicBezTo>
                <a:cubicBezTo>
                  <a:pt x="272695" y="1766023"/>
                  <a:pt x="303482" y="1770053"/>
                  <a:pt x="312566" y="1772069"/>
                </a:cubicBezTo>
                <a:cubicBezTo>
                  <a:pt x="322155" y="1774588"/>
                  <a:pt x="346381" y="1776099"/>
                  <a:pt x="366569" y="1778115"/>
                </a:cubicBezTo>
                <a:cubicBezTo>
                  <a:pt x="386757" y="1780130"/>
                  <a:pt x="408963" y="1781137"/>
                  <a:pt x="420571" y="1785672"/>
                </a:cubicBezTo>
                <a:cubicBezTo>
                  <a:pt x="432179" y="1790710"/>
                  <a:pt x="434198" y="1799275"/>
                  <a:pt x="434198" y="1811871"/>
                </a:cubicBezTo>
                <a:cubicBezTo>
                  <a:pt x="434198" y="1824466"/>
                  <a:pt x="427132" y="1832024"/>
                  <a:pt x="419562" y="1835047"/>
                </a:cubicBezTo>
                <a:cubicBezTo>
                  <a:pt x="411992" y="1838070"/>
                  <a:pt x="398869" y="1838070"/>
                  <a:pt x="381710" y="1838070"/>
                </a:cubicBezTo>
                <a:cubicBezTo>
                  <a:pt x="386757" y="1842100"/>
                  <a:pt x="388271" y="1851169"/>
                  <a:pt x="386757" y="1861246"/>
                </a:cubicBezTo>
                <a:cubicBezTo>
                  <a:pt x="384738" y="1871322"/>
                  <a:pt x="370102" y="1878376"/>
                  <a:pt x="365559" y="1879887"/>
                </a:cubicBezTo>
                <a:cubicBezTo>
                  <a:pt x="361017" y="1881399"/>
                  <a:pt x="350419" y="1884421"/>
                  <a:pt x="341334" y="1885933"/>
                </a:cubicBezTo>
                <a:cubicBezTo>
                  <a:pt x="332754" y="1887444"/>
                  <a:pt x="316604" y="1888452"/>
                  <a:pt x="309033" y="1889460"/>
                </a:cubicBezTo>
                <a:cubicBezTo>
                  <a:pt x="300958" y="1890467"/>
                  <a:pt x="279761" y="1896513"/>
                  <a:pt x="279761" y="1896513"/>
                </a:cubicBezTo>
                <a:cubicBezTo>
                  <a:pt x="279761" y="1896513"/>
                  <a:pt x="283798" y="1907597"/>
                  <a:pt x="283798" y="1913139"/>
                </a:cubicBezTo>
                <a:cubicBezTo>
                  <a:pt x="283798" y="1918681"/>
                  <a:pt x="278247" y="1928758"/>
                  <a:pt x="267143" y="1943873"/>
                </a:cubicBezTo>
                <a:cubicBezTo>
                  <a:pt x="265629" y="1946896"/>
                  <a:pt x="263106" y="1948911"/>
                  <a:pt x="260582" y="1950926"/>
                </a:cubicBezTo>
                <a:cubicBezTo>
                  <a:pt x="262097" y="1958484"/>
                  <a:pt x="262601" y="1962514"/>
                  <a:pt x="262601" y="1962514"/>
                </a:cubicBezTo>
                <a:cubicBezTo>
                  <a:pt x="266134" y="1962010"/>
                  <a:pt x="275723" y="1961003"/>
                  <a:pt x="289855" y="1959995"/>
                </a:cubicBezTo>
                <a:cubicBezTo>
                  <a:pt x="287331" y="1965033"/>
                  <a:pt x="284808" y="1972087"/>
                  <a:pt x="282284" y="1975110"/>
                </a:cubicBezTo>
                <a:cubicBezTo>
                  <a:pt x="278752" y="1980148"/>
                  <a:pt x="272190" y="1993247"/>
                  <a:pt x="267143" y="1998286"/>
                </a:cubicBezTo>
                <a:cubicBezTo>
                  <a:pt x="262097" y="2003828"/>
                  <a:pt x="246451" y="2023981"/>
                  <a:pt x="241404" y="2030530"/>
                </a:cubicBezTo>
                <a:cubicBezTo>
                  <a:pt x="236862" y="2036576"/>
                  <a:pt x="213646" y="2058745"/>
                  <a:pt x="205066" y="2068317"/>
                </a:cubicBezTo>
                <a:cubicBezTo>
                  <a:pt x="196486" y="2077890"/>
                  <a:pt x="152073" y="2109631"/>
                  <a:pt x="143493" y="2114165"/>
                </a:cubicBezTo>
                <a:cubicBezTo>
                  <a:pt x="134408" y="2119203"/>
                  <a:pt x="132894" y="2107616"/>
                  <a:pt x="132894" y="2107616"/>
                </a:cubicBezTo>
                <a:cubicBezTo>
                  <a:pt x="132894" y="2107616"/>
                  <a:pt x="125324" y="2112654"/>
                  <a:pt x="123810" y="2115173"/>
                </a:cubicBezTo>
                <a:cubicBezTo>
                  <a:pt x="121791" y="2117692"/>
                  <a:pt x="106145" y="2133814"/>
                  <a:pt x="103117" y="2133814"/>
                </a:cubicBezTo>
                <a:cubicBezTo>
                  <a:pt x="100089" y="2134318"/>
                  <a:pt x="98070" y="2129280"/>
                  <a:pt x="97061" y="2123234"/>
                </a:cubicBezTo>
                <a:cubicBezTo>
                  <a:pt x="91509" y="2090989"/>
                  <a:pt x="80406" y="2055722"/>
                  <a:pt x="69302" y="2024988"/>
                </a:cubicBezTo>
                <a:cubicBezTo>
                  <a:pt x="58199" y="1994759"/>
                  <a:pt x="30945" y="1974102"/>
                  <a:pt x="18833" y="1943873"/>
                </a:cubicBezTo>
                <a:cubicBezTo>
                  <a:pt x="9243" y="1921201"/>
                  <a:pt x="4701" y="1896513"/>
                  <a:pt x="1673" y="1871826"/>
                </a:cubicBezTo>
                <a:cubicBezTo>
                  <a:pt x="-2365" y="1837062"/>
                  <a:pt x="2178" y="1805321"/>
                  <a:pt x="2178" y="1770557"/>
                </a:cubicBezTo>
                <a:cubicBezTo>
                  <a:pt x="2178" y="1754435"/>
                  <a:pt x="1673" y="1729747"/>
                  <a:pt x="5206" y="1709594"/>
                </a:cubicBezTo>
                <a:cubicBezTo>
                  <a:pt x="9243" y="1686419"/>
                  <a:pt x="23879" y="1663746"/>
                  <a:pt x="34478" y="1642586"/>
                </a:cubicBezTo>
                <a:cubicBezTo>
                  <a:pt x="47096" y="1616891"/>
                  <a:pt x="60218" y="1591196"/>
                  <a:pt x="75863" y="1567516"/>
                </a:cubicBezTo>
                <a:cubicBezTo>
                  <a:pt x="80406" y="1560966"/>
                  <a:pt x="81415" y="1551394"/>
                  <a:pt x="84443" y="1538294"/>
                </a:cubicBezTo>
                <a:cubicBezTo>
                  <a:pt x="87471" y="1525195"/>
                  <a:pt x="106650" y="1511592"/>
                  <a:pt x="113716" y="1501011"/>
                </a:cubicBezTo>
                <a:cubicBezTo>
                  <a:pt x="120277" y="1490935"/>
                  <a:pt x="133903" y="1453652"/>
                  <a:pt x="136427" y="1445087"/>
                </a:cubicBezTo>
                <a:cubicBezTo>
                  <a:pt x="137436" y="1442064"/>
                  <a:pt x="139455" y="1436018"/>
                  <a:pt x="141474" y="1429468"/>
                </a:cubicBezTo>
                <a:close/>
                <a:moveTo>
                  <a:pt x="851799" y="2"/>
                </a:moveTo>
                <a:cubicBezTo>
                  <a:pt x="852998" y="-61"/>
                  <a:pt x="854512" y="1327"/>
                  <a:pt x="859558" y="3092"/>
                </a:cubicBezTo>
                <a:cubicBezTo>
                  <a:pt x="865613" y="5614"/>
                  <a:pt x="867632" y="2588"/>
                  <a:pt x="873183" y="3597"/>
                </a:cubicBezTo>
                <a:cubicBezTo>
                  <a:pt x="887312" y="5110"/>
                  <a:pt x="897909" y="15199"/>
                  <a:pt x="911534" y="12677"/>
                </a:cubicBezTo>
                <a:cubicBezTo>
                  <a:pt x="911534" y="12677"/>
                  <a:pt x="918094" y="13182"/>
                  <a:pt x="918094" y="14695"/>
                </a:cubicBezTo>
                <a:cubicBezTo>
                  <a:pt x="918094" y="16208"/>
                  <a:pt x="921627" y="18226"/>
                  <a:pt x="924150" y="19235"/>
                </a:cubicBezTo>
                <a:cubicBezTo>
                  <a:pt x="928691" y="21253"/>
                  <a:pt x="931719" y="24280"/>
                  <a:pt x="936261" y="25793"/>
                </a:cubicBezTo>
                <a:cubicBezTo>
                  <a:pt x="938279" y="26802"/>
                  <a:pt x="955941" y="28316"/>
                  <a:pt x="954932" y="27307"/>
                </a:cubicBezTo>
                <a:cubicBezTo>
                  <a:pt x="956446" y="28820"/>
                  <a:pt x="956950" y="30334"/>
                  <a:pt x="957960" y="32352"/>
                </a:cubicBezTo>
                <a:cubicBezTo>
                  <a:pt x="958969" y="34874"/>
                  <a:pt x="960987" y="37901"/>
                  <a:pt x="963006" y="38910"/>
                </a:cubicBezTo>
                <a:cubicBezTo>
                  <a:pt x="965024" y="40423"/>
                  <a:pt x="970575" y="43954"/>
                  <a:pt x="976126" y="50513"/>
                </a:cubicBezTo>
                <a:cubicBezTo>
                  <a:pt x="981677" y="57575"/>
                  <a:pt x="995302" y="72205"/>
                  <a:pt x="997825" y="78763"/>
                </a:cubicBezTo>
                <a:cubicBezTo>
                  <a:pt x="1000348" y="84817"/>
                  <a:pt x="1012964" y="103482"/>
                  <a:pt x="1019524" y="116094"/>
                </a:cubicBezTo>
                <a:cubicBezTo>
                  <a:pt x="1026588" y="128202"/>
                  <a:pt x="1028607" y="143840"/>
                  <a:pt x="1030625" y="154434"/>
                </a:cubicBezTo>
                <a:cubicBezTo>
                  <a:pt x="1032644" y="165533"/>
                  <a:pt x="1029616" y="201855"/>
                  <a:pt x="1032644" y="215476"/>
                </a:cubicBezTo>
                <a:cubicBezTo>
                  <a:pt x="1035167" y="229096"/>
                  <a:pt x="1037186" y="265923"/>
                  <a:pt x="1037186" y="278030"/>
                </a:cubicBezTo>
                <a:cubicBezTo>
                  <a:pt x="1037186" y="290138"/>
                  <a:pt x="1043746" y="335036"/>
                  <a:pt x="1043241" y="338567"/>
                </a:cubicBezTo>
                <a:cubicBezTo>
                  <a:pt x="1048287" y="336045"/>
                  <a:pt x="1053333" y="334531"/>
                  <a:pt x="1057875" y="337054"/>
                </a:cubicBezTo>
                <a:cubicBezTo>
                  <a:pt x="1061912" y="339576"/>
                  <a:pt x="1063931" y="347648"/>
                  <a:pt x="1065444" y="353197"/>
                </a:cubicBezTo>
                <a:cubicBezTo>
                  <a:pt x="1066958" y="358746"/>
                  <a:pt x="1067463" y="371358"/>
                  <a:pt x="1068472" y="379429"/>
                </a:cubicBezTo>
                <a:cubicBezTo>
                  <a:pt x="1069481" y="386997"/>
                  <a:pt x="1069481" y="404149"/>
                  <a:pt x="1069986" y="409698"/>
                </a:cubicBezTo>
                <a:cubicBezTo>
                  <a:pt x="1070491" y="414743"/>
                  <a:pt x="1070491" y="424832"/>
                  <a:pt x="1071500" y="430886"/>
                </a:cubicBezTo>
                <a:cubicBezTo>
                  <a:pt x="1072005" y="437444"/>
                  <a:pt x="1068472" y="446524"/>
                  <a:pt x="1069481" y="454092"/>
                </a:cubicBezTo>
                <a:cubicBezTo>
                  <a:pt x="1070491" y="461154"/>
                  <a:pt x="1068472" y="475784"/>
                  <a:pt x="1064940" y="481333"/>
                </a:cubicBezTo>
                <a:cubicBezTo>
                  <a:pt x="1061407" y="486378"/>
                  <a:pt x="1053838" y="493441"/>
                  <a:pt x="1049801" y="498485"/>
                </a:cubicBezTo>
                <a:cubicBezTo>
                  <a:pt x="1045764" y="503026"/>
                  <a:pt x="1039709" y="505548"/>
                  <a:pt x="1035672" y="505043"/>
                </a:cubicBezTo>
                <a:cubicBezTo>
                  <a:pt x="1031635" y="504539"/>
                  <a:pt x="1027598" y="499494"/>
                  <a:pt x="1027598" y="499494"/>
                </a:cubicBezTo>
                <a:cubicBezTo>
                  <a:pt x="1027598" y="499494"/>
                  <a:pt x="1027598" y="499494"/>
                  <a:pt x="1026084" y="503026"/>
                </a:cubicBezTo>
                <a:cubicBezTo>
                  <a:pt x="1026084" y="503026"/>
                  <a:pt x="1024065" y="508070"/>
                  <a:pt x="1023056" y="511602"/>
                </a:cubicBezTo>
                <a:cubicBezTo>
                  <a:pt x="1022047" y="514628"/>
                  <a:pt x="1012964" y="551455"/>
                  <a:pt x="1012459" y="560031"/>
                </a:cubicBezTo>
                <a:cubicBezTo>
                  <a:pt x="1011954" y="568103"/>
                  <a:pt x="1008927" y="596353"/>
                  <a:pt x="1008422" y="613001"/>
                </a:cubicBezTo>
                <a:cubicBezTo>
                  <a:pt x="1007917" y="629648"/>
                  <a:pt x="1009431" y="664457"/>
                  <a:pt x="1009431" y="664457"/>
                </a:cubicBezTo>
                <a:cubicBezTo>
                  <a:pt x="1009431" y="664457"/>
                  <a:pt x="1009936" y="664457"/>
                  <a:pt x="1009936" y="664457"/>
                </a:cubicBezTo>
                <a:cubicBezTo>
                  <a:pt x="1010945" y="670006"/>
                  <a:pt x="1013468" y="696239"/>
                  <a:pt x="1013468" y="696239"/>
                </a:cubicBezTo>
                <a:cubicBezTo>
                  <a:pt x="1013468" y="696239"/>
                  <a:pt x="999339" y="712887"/>
                  <a:pt x="975117" y="727516"/>
                </a:cubicBezTo>
                <a:cubicBezTo>
                  <a:pt x="950390" y="742651"/>
                  <a:pt x="916076" y="766865"/>
                  <a:pt x="903965" y="775946"/>
                </a:cubicBezTo>
                <a:cubicBezTo>
                  <a:pt x="892358" y="785026"/>
                  <a:pt x="879743" y="797134"/>
                  <a:pt x="876211" y="800161"/>
                </a:cubicBezTo>
                <a:cubicBezTo>
                  <a:pt x="872174" y="803692"/>
                  <a:pt x="855521" y="820844"/>
                  <a:pt x="855521" y="820844"/>
                </a:cubicBezTo>
                <a:cubicBezTo>
                  <a:pt x="855521" y="820844"/>
                  <a:pt x="877724" y="820844"/>
                  <a:pt x="885798" y="827402"/>
                </a:cubicBezTo>
                <a:cubicBezTo>
                  <a:pt x="893368" y="834465"/>
                  <a:pt x="918094" y="865742"/>
                  <a:pt x="918094" y="865742"/>
                </a:cubicBezTo>
                <a:cubicBezTo>
                  <a:pt x="918094" y="865742"/>
                  <a:pt x="918094" y="865742"/>
                  <a:pt x="922131" y="873814"/>
                </a:cubicBezTo>
                <a:cubicBezTo>
                  <a:pt x="922131" y="873814"/>
                  <a:pt x="882266" y="900046"/>
                  <a:pt x="879238" y="903578"/>
                </a:cubicBezTo>
                <a:cubicBezTo>
                  <a:pt x="876211" y="907613"/>
                  <a:pt x="873687" y="915685"/>
                  <a:pt x="873687" y="915685"/>
                </a:cubicBezTo>
                <a:cubicBezTo>
                  <a:pt x="873687" y="915685"/>
                  <a:pt x="873687" y="915685"/>
                  <a:pt x="869650" y="946458"/>
                </a:cubicBezTo>
                <a:cubicBezTo>
                  <a:pt x="869650" y="946458"/>
                  <a:pt x="885798" y="973699"/>
                  <a:pt x="890340" y="982276"/>
                </a:cubicBezTo>
                <a:cubicBezTo>
                  <a:pt x="894882" y="990347"/>
                  <a:pt x="903965" y="1013553"/>
                  <a:pt x="903965" y="1013553"/>
                </a:cubicBezTo>
                <a:cubicBezTo>
                  <a:pt x="903965" y="1013553"/>
                  <a:pt x="950895" y="919216"/>
                  <a:pt x="992779" y="849599"/>
                </a:cubicBezTo>
                <a:cubicBezTo>
                  <a:pt x="1034158" y="779982"/>
                  <a:pt x="1051820" y="757280"/>
                  <a:pt x="1051820" y="749713"/>
                </a:cubicBezTo>
                <a:cubicBezTo>
                  <a:pt x="1051820" y="743155"/>
                  <a:pt x="1046773" y="738615"/>
                  <a:pt x="1045764" y="733570"/>
                </a:cubicBezTo>
                <a:cubicBezTo>
                  <a:pt x="1046269" y="733570"/>
                  <a:pt x="1046773" y="733570"/>
                  <a:pt x="1047278" y="733570"/>
                </a:cubicBezTo>
                <a:cubicBezTo>
                  <a:pt x="1049801" y="733570"/>
                  <a:pt x="1061407" y="738110"/>
                  <a:pt x="1067968" y="740633"/>
                </a:cubicBezTo>
                <a:cubicBezTo>
                  <a:pt x="1075032" y="743155"/>
                  <a:pt x="1076042" y="755767"/>
                  <a:pt x="1081592" y="761821"/>
                </a:cubicBezTo>
                <a:cubicBezTo>
                  <a:pt x="1087648" y="768379"/>
                  <a:pt x="1097740" y="784017"/>
                  <a:pt x="1103796" y="786540"/>
                </a:cubicBezTo>
                <a:cubicBezTo>
                  <a:pt x="1109347" y="789062"/>
                  <a:pt x="1127009" y="805710"/>
                  <a:pt x="1131550" y="806719"/>
                </a:cubicBezTo>
                <a:cubicBezTo>
                  <a:pt x="1135587" y="807728"/>
                  <a:pt x="1141138" y="817817"/>
                  <a:pt x="1148203" y="817313"/>
                </a:cubicBezTo>
                <a:cubicBezTo>
                  <a:pt x="1154763" y="816808"/>
                  <a:pt x="1169397" y="832951"/>
                  <a:pt x="1173939" y="834465"/>
                </a:cubicBezTo>
                <a:cubicBezTo>
                  <a:pt x="1178985" y="835978"/>
                  <a:pt x="1185545" y="835978"/>
                  <a:pt x="1200684" y="836987"/>
                </a:cubicBezTo>
                <a:cubicBezTo>
                  <a:pt x="1215822" y="837996"/>
                  <a:pt x="1290507" y="848086"/>
                  <a:pt x="1314729" y="850608"/>
                </a:cubicBezTo>
                <a:cubicBezTo>
                  <a:pt x="1338446" y="853130"/>
                  <a:pt x="1455014" y="875832"/>
                  <a:pt x="1458546" y="876841"/>
                </a:cubicBezTo>
                <a:cubicBezTo>
                  <a:pt x="1462583" y="877850"/>
                  <a:pt x="1473685" y="883399"/>
                  <a:pt x="1489833" y="884408"/>
                </a:cubicBezTo>
                <a:cubicBezTo>
                  <a:pt x="1505981" y="885417"/>
                  <a:pt x="1519101" y="896515"/>
                  <a:pt x="1525661" y="901560"/>
                </a:cubicBezTo>
                <a:cubicBezTo>
                  <a:pt x="1532222" y="906605"/>
                  <a:pt x="1538277" y="933846"/>
                  <a:pt x="1541809" y="942927"/>
                </a:cubicBezTo>
                <a:cubicBezTo>
                  <a:pt x="1545846" y="952512"/>
                  <a:pt x="1544332" y="983789"/>
                  <a:pt x="1546856" y="991861"/>
                </a:cubicBezTo>
                <a:cubicBezTo>
                  <a:pt x="1549379" y="1000437"/>
                  <a:pt x="1558462" y="1012544"/>
                  <a:pt x="1563508" y="1018598"/>
                </a:cubicBezTo>
                <a:cubicBezTo>
                  <a:pt x="1568050" y="1024147"/>
                  <a:pt x="1576628" y="1027678"/>
                  <a:pt x="1584198" y="1032723"/>
                </a:cubicBezTo>
                <a:cubicBezTo>
                  <a:pt x="1591767" y="1037768"/>
                  <a:pt x="1598832" y="1050884"/>
                  <a:pt x="1598832" y="1050884"/>
                </a:cubicBezTo>
                <a:cubicBezTo>
                  <a:pt x="1598832" y="1050884"/>
                  <a:pt x="1598327" y="1046848"/>
                  <a:pt x="1605392" y="1036759"/>
                </a:cubicBezTo>
                <a:cubicBezTo>
                  <a:pt x="1612457" y="1026165"/>
                  <a:pt x="1621540" y="992869"/>
                  <a:pt x="1624568" y="984798"/>
                </a:cubicBezTo>
                <a:cubicBezTo>
                  <a:pt x="1627595" y="976726"/>
                  <a:pt x="1637183" y="951503"/>
                  <a:pt x="1638697" y="946458"/>
                </a:cubicBezTo>
                <a:cubicBezTo>
                  <a:pt x="1640211" y="941413"/>
                  <a:pt x="1647276" y="914172"/>
                  <a:pt x="1649799" y="897524"/>
                </a:cubicBezTo>
                <a:cubicBezTo>
                  <a:pt x="1652322" y="880876"/>
                  <a:pt x="1658377" y="823871"/>
                  <a:pt x="1659891" y="813277"/>
                </a:cubicBezTo>
                <a:cubicBezTo>
                  <a:pt x="1661405" y="806214"/>
                  <a:pt x="1661910" y="795620"/>
                  <a:pt x="1662414" y="787044"/>
                </a:cubicBezTo>
                <a:cubicBezTo>
                  <a:pt x="1662414" y="782504"/>
                  <a:pt x="1662414" y="778468"/>
                  <a:pt x="1662414" y="776955"/>
                </a:cubicBezTo>
                <a:cubicBezTo>
                  <a:pt x="1661405" y="772414"/>
                  <a:pt x="1658377" y="754758"/>
                  <a:pt x="1658377" y="748200"/>
                </a:cubicBezTo>
                <a:cubicBezTo>
                  <a:pt x="1658377" y="741642"/>
                  <a:pt x="1661405" y="719949"/>
                  <a:pt x="1665442" y="710364"/>
                </a:cubicBezTo>
                <a:cubicBezTo>
                  <a:pt x="1668975" y="702293"/>
                  <a:pt x="1674525" y="698257"/>
                  <a:pt x="1676544" y="697248"/>
                </a:cubicBezTo>
                <a:cubicBezTo>
                  <a:pt x="1677049" y="696743"/>
                  <a:pt x="1677049" y="696743"/>
                  <a:pt x="1677049" y="696743"/>
                </a:cubicBezTo>
                <a:cubicBezTo>
                  <a:pt x="1677049" y="696743"/>
                  <a:pt x="1670488" y="684132"/>
                  <a:pt x="1667965" y="679591"/>
                </a:cubicBezTo>
                <a:cubicBezTo>
                  <a:pt x="1665442" y="675556"/>
                  <a:pt x="1662919" y="660421"/>
                  <a:pt x="1662919" y="660421"/>
                </a:cubicBezTo>
                <a:cubicBezTo>
                  <a:pt x="1662919" y="660421"/>
                  <a:pt x="1659891" y="658403"/>
                  <a:pt x="1657368" y="654368"/>
                </a:cubicBezTo>
                <a:cubicBezTo>
                  <a:pt x="1654340" y="649827"/>
                  <a:pt x="1654340" y="643269"/>
                  <a:pt x="1653836" y="640747"/>
                </a:cubicBezTo>
                <a:cubicBezTo>
                  <a:pt x="1653331" y="638224"/>
                  <a:pt x="1654340" y="622081"/>
                  <a:pt x="1655854" y="616532"/>
                </a:cubicBezTo>
                <a:cubicBezTo>
                  <a:pt x="1657368" y="610983"/>
                  <a:pt x="1657368" y="598876"/>
                  <a:pt x="1657368" y="594840"/>
                </a:cubicBezTo>
                <a:cubicBezTo>
                  <a:pt x="1657873" y="590804"/>
                  <a:pt x="1658882" y="577688"/>
                  <a:pt x="1661910" y="575165"/>
                </a:cubicBezTo>
                <a:cubicBezTo>
                  <a:pt x="1664938" y="572643"/>
                  <a:pt x="1675030" y="561544"/>
                  <a:pt x="1675030" y="561544"/>
                </a:cubicBezTo>
                <a:cubicBezTo>
                  <a:pt x="1675030" y="561544"/>
                  <a:pt x="1675030" y="561544"/>
                  <a:pt x="1676544" y="556500"/>
                </a:cubicBezTo>
                <a:cubicBezTo>
                  <a:pt x="1676544" y="556500"/>
                  <a:pt x="1678562" y="544897"/>
                  <a:pt x="1679067" y="540357"/>
                </a:cubicBezTo>
                <a:cubicBezTo>
                  <a:pt x="1680076" y="535816"/>
                  <a:pt x="1684113" y="517151"/>
                  <a:pt x="1684113" y="517151"/>
                </a:cubicBezTo>
                <a:cubicBezTo>
                  <a:pt x="1684113" y="517151"/>
                  <a:pt x="1681590" y="517655"/>
                  <a:pt x="1678058" y="518664"/>
                </a:cubicBezTo>
                <a:cubicBezTo>
                  <a:pt x="1674021" y="519673"/>
                  <a:pt x="1664938" y="520682"/>
                  <a:pt x="1661405" y="522196"/>
                </a:cubicBezTo>
                <a:cubicBezTo>
                  <a:pt x="1657368" y="523709"/>
                  <a:pt x="1641725" y="533294"/>
                  <a:pt x="1639706" y="534303"/>
                </a:cubicBezTo>
                <a:cubicBezTo>
                  <a:pt x="1638193" y="535312"/>
                  <a:pt x="1618512" y="550951"/>
                  <a:pt x="1612457" y="553977"/>
                </a:cubicBezTo>
                <a:cubicBezTo>
                  <a:pt x="1606906" y="556500"/>
                  <a:pt x="1591767" y="556500"/>
                  <a:pt x="1583693" y="552464"/>
                </a:cubicBezTo>
                <a:cubicBezTo>
                  <a:pt x="1575115" y="548933"/>
                  <a:pt x="1572591" y="534807"/>
                  <a:pt x="1572591" y="534807"/>
                </a:cubicBezTo>
                <a:cubicBezTo>
                  <a:pt x="1572591" y="534807"/>
                  <a:pt x="1572591" y="534807"/>
                  <a:pt x="1570573" y="528249"/>
                </a:cubicBezTo>
                <a:cubicBezTo>
                  <a:pt x="1570573" y="528249"/>
                  <a:pt x="1570573" y="528249"/>
                  <a:pt x="1599336" y="501008"/>
                </a:cubicBezTo>
                <a:cubicBezTo>
                  <a:pt x="1599336" y="501008"/>
                  <a:pt x="1603373" y="496972"/>
                  <a:pt x="1604887" y="495458"/>
                </a:cubicBezTo>
                <a:cubicBezTo>
                  <a:pt x="1605897" y="493945"/>
                  <a:pt x="1619521" y="479315"/>
                  <a:pt x="1623054" y="475279"/>
                </a:cubicBezTo>
                <a:cubicBezTo>
                  <a:pt x="1626586" y="471748"/>
                  <a:pt x="1643239" y="463172"/>
                  <a:pt x="1651817" y="459641"/>
                </a:cubicBezTo>
                <a:cubicBezTo>
                  <a:pt x="1660396" y="456109"/>
                  <a:pt x="1688655" y="443498"/>
                  <a:pt x="1688655" y="443498"/>
                </a:cubicBezTo>
                <a:cubicBezTo>
                  <a:pt x="1688655" y="443498"/>
                  <a:pt x="1690673" y="431895"/>
                  <a:pt x="1691178" y="429877"/>
                </a:cubicBezTo>
                <a:cubicBezTo>
                  <a:pt x="1691683" y="427859"/>
                  <a:pt x="1694710" y="406671"/>
                  <a:pt x="1707326" y="379429"/>
                </a:cubicBezTo>
                <a:cubicBezTo>
                  <a:pt x="1719942" y="352188"/>
                  <a:pt x="1742650" y="358746"/>
                  <a:pt x="1751733" y="363791"/>
                </a:cubicBezTo>
                <a:cubicBezTo>
                  <a:pt x="1760816" y="369340"/>
                  <a:pt x="1768890" y="386997"/>
                  <a:pt x="1771413" y="395573"/>
                </a:cubicBezTo>
                <a:cubicBezTo>
                  <a:pt x="1774441" y="403644"/>
                  <a:pt x="1773936" y="422310"/>
                  <a:pt x="1773936" y="422310"/>
                </a:cubicBezTo>
                <a:cubicBezTo>
                  <a:pt x="1773936" y="422310"/>
                  <a:pt x="1788066" y="427859"/>
                  <a:pt x="1794626" y="432399"/>
                </a:cubicBezTo>
                <a:cubicBezTo>
                  <a:pt x="1800681" y="436939"/>
                  <a:pt x="1818848" y="451065"/>
                  <a:pt x="1818848" y="451065"/>
                </a:cubicBezTo>
                <a:cubicBezTo>
                  <a:pt x="1818848" y="451065"/>
                  <a:pt x="1823389" y="432399"/>
                  <a:pt x="1822380" y="425337"/>
                </a:cubicBezTo>
                <a:cubicBezTo>
                  <a:pt x="1821371" y="417769"/>
                  <a:pt x="1816325" y="402131"/>
                  <a:pt x="1815820" y="394564"/>
                </a:cubicBezTo>
                <a:cubicBezTo>
                  <a:pt x="1815315" y="386997"/>
                  <a:pt x="1815315" y="368836"/>
                  <a:pt x="1814811" y="362782"/>
                </a:cubicBezTo>
                <a:cubicBezTo>
                  <a:pt x="1814306" y="356224"/>
                  <a:pt x="1812792" y="337054"/>
                  <a:pt x="1812792" y="332009"/>
                </a:cubicBezTo>
                <a:cubicBezTo>
                  <a:pt x="1813297" y="326964"/>
                  <a:pt x="1812792" y="301741"/>
                  <a:pt x="1812288" y="296191"/>
                </a:cubicBezTo>
                <a:cubicBezTo>
                  <a:pt x="1812288" y="296191"/>
                  <a:pt x="1808755" y="269959"/>
                  <a:pt x="1810269" y="244735"/>
                </a:cubicBezTo>
                <a:cubicBezTo>
                  <a:pt x="1811278" y="220016"/>
                  <a:pt x="1818848" y="209926"/>
                  <a:pt x="1827931" y="200846"/>
                </a:cubicBezTo>
                <a:cubicBezTo>
                  <a:pt x="1837519" y="192270"/>
                  <a:pt x="1853667" y="200846"/>
                  <a:pt x="1853667" y="203368"/>
                </a:cubicBezTo>
                <a:cubicBezTo>
                  <a:pt x="1854171" y="205891"/>
                  <a:pt x="1857199" y="222034"/>
                  <a:pt x="1858208" y="229096"/>
                </a:cubicBezTo>
                <a:cubicBezTo>
                  <a:pt x="1859218" y="236663"/>
                  <a:pt x="1860227" y="249275"/>
                  <a:pt x="1861741" y="254320"/>
                </a:cubicBezTo>
                <a:cubicBezTo>
                  <a:pt x="1862750" y="259365"/>
                  <a:pt x="1865273" y="271977"/>
                  <a:pt x="1865273" y="279544"/>
                </a:cubicBezTo>
                <a:cubicBezTo>
                  <a:pt x="1865778" y="287111"/>
                  <a:pt x="1871329" y="301236"/>
                  <a:pt x="1873347" y="308803"/>
                </a:cubicBezTo>
                <a:cubicBezTo>
                  <a:pt x="1874861" y="315866"/>
                  <a:pt x="1880916" y="335036"/>
                  <a:pt x="1881926" y="341089"/>
                </a:cubicBezTo>
                <a:cubicBezTo>
                  <a:pt x="1883440" y="347143"/>
                  <a:pt x="1886972" y="365304"/>
                  <a:pt x="1888486" y="372871"/>
                </a:cubicBezTo>
                <a:cubicBezTo>
                  <a:pt x="1890000" y="380438"/>
                  <a:pt x="1891009" y="401122"/>
                  <a:pt x="1892523" y="412220"/>
                </a:cubicBezTo>
                <a:cubicBezTo>
                  <a:pt x="1894541" y="423319"/>
                  <a:pt x="1907662" y="467712"/>
                  <a:pt x="1909680" y="470739"/>
                </a:cubicBezTo>
                <a:cubicBezTo>
                  <a:pt x="1911698" y="474271"/>
                  <a:pt x="1915231" y="488900"/>
                  <a:pt x="1916745" y="494449"/>
                </a:cubicBezTo>
                <a:cubicBezTo>
                  <a:pt x="1918259" y="499999"/>
                  <a:pt x="1917249" y="512106"/>
                  <a:pt x="1919268" y="513115"/>
                </a:cubicBezTo>
                <a:cubicBezTo>
                  <a:pt x="1920782" y="514124"/>
                  <a:pt x="1930874" y="524213"/>
                  <a:pt x="1934406" y="533294"/>
                </a:cubicBezTo>
                <a:cubicBezTo>
                  <a:pt x="1937434" y="542374"/>
                  <a:pt x="1934911" y="557004"/>
                  <a:pt x="1933397" y="564067"/>
                </a:cubicBezTo>
                <a:cubicBezTo>
                  <a:pt x="1932388" y="570625"/>
                  <a:pt x="1923810" y="593326"/>
                  <a:pt x="1922800" y="597867"/>
                </a:cubicBezTo>
                <a:cubicBezTo>
                  <a:pt x="1921791" y="602407"/>
                  <a:pt x="1921791" y="616028"/>
                  <a:pt x="1921791" y="623595"/>
                </a:cubicBezTo>
                <a:cubicBezTo>
                  <a:pt x="1921791" y="631162"/>
                  <a:pt x="1913212" y="645287"/>
                  <a:pt x="1911698" y="652854"/>
                </a:cubicBezTo>
                <a:cubicBezTo>
                  <a:pt x="1909680" y="660421"/>
                  <a:pt x="1907662" y="662944"/>
                  <a:pt x="1906148" y="666979"/>
                </a:cubicBezTo>
                <a:cubicBezTo>
                  <a:pt x="1904634" y="670511"/>
                  <a:pt x="1902615" y="681105"/>
                  <a:pt x="1900092" y="689176"/>
                </a:cubicBezTo>
                <a:cubicBezTo>
                  <a:pt x="1897569" y="697248"/>
                  <a:pt x="1894037" y="716418"/>
                  <a:pt x="1894037" y="716418"/>
                </a:cubicBezTo>
                <a:cubicBezTo>
                  <a:pt x="1894037" y="716418"/>
                  <a:pt x="1894541" y="716922"/>
                  <a:pt x="1894541" y="717427"/>
                </a:cubicBezTo>
                <a:cubicBezTo>
                  <a:pt x="1896560" y="720454"/>
                  <a:pt x="1905138" y="739119"/>
                  <a:pt x="1909175" y="747695"/>
                </a:cubicBezTo>
                <a:cubicBezTo>
                  <a:pt x="1911698" y="753749"/>
                  <a:pt x="1914726" y="765856"/>
                  <a:pt x="1917249" y="776450"/>
                </a:cubicBezTo>
                <a:cubicBezTo>
                  <a:pt x="1919268" y="783513"/>
                  <a:pt x="1920782" y="790071"/>
                  <a:pt x="1921286" y="793098"/>
                </a:cubicBezTo>
                <a:cubicBezTo>
                  <a:pt x="1922800" y="800665"/>
                  <a:pt x="1925323" y="815295"/>
                  <a:pt x="1930370" y="831942"/>
                </a:cubicBezTo>
                <a:cubicBezTo>
                  <a:pt x="1935416" y="848590"/>
                  <a:pt x="1941976" y="874823"/>
                  <a:pt x="1947022" y="915181"/>
                </a:cubicBezTo>
                <a:cubicBezTo>
                  <a:pt x="1952068" y="955538"/>
                  <a:pt x="1948536" y="1028183"/>
                  <a:pt x="1949545" y="1037768"/>
                </a:cubicBezTo>
                <a:cubicBezTo>
                  <a:pt x="1950050" y="1047857"/>
                  <a:pt x="1945508" y="1069045"/>
                  <a:pt x="1946013" y="1076612"/>
                </a:cubicBezTo>
                <a:cubicBezTo>
                  <a:pt x="1947022" y="1084179"/>
                  <a:pt x="1950050" y="1093260"/>
                  <a:pt x="1953582" y="1135636"/>
                </a:cubicBezTo>
                <a:cubicBezTo>
                  <a:pt x="1956610" y="1178516"/>
                  <a:pt x="1936930" y="1230477"/>
                  <a:pt x="1924819" y="1263772"/>
                </a:cubicBezTo>
                <a:cubicBezTo>
                  <a:pt x="1912203" y="1296563"/>
                  <a:pt x="1872338" y="1369207"/>
                  <a:pt x="1843070" y="1404520"/>
                </a:cubicBezTo>
                <a:cubicBezTo>
                  <a:pt x="1813802" y="1439834"/>
                  <a:pt x="1780496" y="1441851"/>
                  <a:pt x="1757284" y="1446392"/>
                </a:cubicBezTo>
                <a:cubicBezTo>
                  <a:pt x="1734576" y="1450428"/>
                  <a:pt x="1669479" y="1463039"/>
                  <a:pt x="1657873" y="1463544"/>
                </a:cubicBezTo>
                <a:cubicBezTo>
                  <a:pt x="1645762" y="1464553"/>
                  <a:pt x="1597823" y="1460013"/>
                  <a:pt x="1588235" y="1457995"/>
                </a:cubicBezTo>
                <a:cubicBezTo>
                  <a:pt x="1578647" y="1455977"/>
                  <a:pt x="1519101" y="1441347"/>
                  <a:pt x="1512037" y="1442860"/>
                </a:cubicBezTo>
                <a:cubicBezTo>
                  <a:pt x="1505476" y="1444374"/>
                  <a:pt x="1471162" y="1426717"/>
                  <a:pt x="1463088" y="1425203"/>
                </a:cubicBezTo>
                <a:cubicBezTo>
                  <a:pt x="1454509" y="1424195"/>
                  <a:pt x="1428774" y="1401493"/>
                  <a:pt x="1428774" y="1401493"/>
                </a:cubicBezTo>
                <a:cubicBezTo>
                  <a:pt x="1407075" y="1413096"/>
                  <a:pt x="1396478" y="1441347"/>
                  <a:pt x="1387394" y="1463544"/>
                </a:cubicBezTo>
                <a:cubicBezTo>
                  <a:pt x="1378816" y="1483723"/>
                  <a:pt x="1377807" y="1501884"/>
                  <a:pt x="1375788" y="1523576"/>
                </a:cubicBezTo>
                <a:cubicBezTo>
                  <a:pt x="1368723" y="1595212"/>
                  <a:pt x="1364686" y="1630525"/>
                  <a:pt x="1375283" y="1775309"/>
                </a:cubicBezTo>
                <a:cubicBezTo>
                  <a:pt x="1385376" y="1920093"/>
                  <a:pt x="1417167" y="1988197"/>
                  <a:pt x="1417167" y="1988197"/>
                </a:cubicBezTo>
                <a:cubicBezTo>
                  <a:pt x="1417167" y="1988197"/>
                  <a:pt x="1411616" y="1990719"/>
                  <a:pt x="1412121" y="1993746"/>
                </a:cubicBezTo>
                <a:cubicBezTo>
                  <a:pt x="1412626" y="1997277"/>
                  <a:pt x="1417672" y="1997277"/>
                  <a:pt x="1417672" y="1997277"/>
                </a:cubicBezTo>
                <a:cubicBezTo>
                  <a:pt x="1417672" y="1997277"/>
                  <a:pt x="1417672" y="1997277"/>
                  <a:pt x="1419186" y="2003835"/>
                </a:cubicBezTo>
                <a:cubicBezTo>
                  <a:pt x="1419186" y="2003835"/>
                  <a:pt x="1445931" y="2174852"/>
                  <a:pt x="1458546" y="2220759"/>
                </a:cubicBezTo>
                <a:cubicBezTo>
                  <a:pt x="1471162" y="2266666"/>
                  <a:pt x="1504467" y="2479554"/>
                  <a:pt x="1517083" y="2517389"/>
                </a:cubicBezTo>
                <a:cubicBezTo>
                  <a:pt x="1529698" y="2554720"/>
                  <a:pt x="1544332" y="2696982"/>
                  <a:pt x="1544332" y="2696982"/>
                </a:cubicBezTo>
                <a:cubicBezTo>
                  <a:pt x="1521120" y="2715648"/>
                  <a:pt x="1400010" y="2750961"/>
                  <a:pt x="1400010" y="2750961"/>
                </a:cubicBezTo>
                <a:cubicBezTo>
                  <a:pt x="1400010" y="2750961"/>
                  <a:pt x="1389918" y="2867999"/>
                  <a:pt x="1387899" y="2905834"/>
                </a:cubicBezTo>
                <a:cubicBezTo>
                  <a:pt x="1385376" y="2943165"/>
                  <a:pt x="1368723" y="3106110"/>
                  <a:pt x="1364686" y="3154035"/>
                </a:cubicBezTo>
                <a:cubicBezTo>
                  <a:pt x="1360649" y="3201960"/>
                  <a:pt x="1346015" y="3557110"/>
                  <a:pt x="1343997" y="3621682"/>
                </a:cubicBezTo>
                <a:cubicBezTo>
                  <a:pt x="1343492" y="3637826"/>
                  <a:pt x="1342988" y="3663554"/>
                  <a:pt x="1342988" y="3694831"/>
                </a:cubicBezTo>
                <a:cubicBezTo>
                  <a:pt x="1342988" y="3694831"/>
                  <a:pt x="1342988" y="3694831"/>
                  <a:pt x="906488" y="3694831"/>
                </a:cubicBezTo>
                <a:cubicBezTo>
                  <a:pt x="899423" y="3615629"/>
                  <a:pt x="895891" y="3506158"/>
                  <a:pt x="888321" y="3454702"/>
                </a:cubicBezTo>
                <a:cubicBezTo>
                  <a:pt x="878229" y="3383571"/>
                  <a:pt x="830290" y="3120740"/>
                  <a:pt x="830290" y="3120740"/>
                </a:cubicBezTo>
                <a:cubicBezTo>
                  <a:pt x="830290" y="3120740"/>
                  <a:pt x="798498" y="3289739"/>
                  <a:pt x="790424" y="3342204"/>
                </a:cubicBezTo>
                <a:cubicBezTo>
                  <a:pt x="783360" y="3385589"/>
                  <a:pt x="760147" y="3620169"/>
                  <a:pt x="753082" y="3694831"/>
                </a:cubicBezTo>
                <a:cubicBezTo>
                  <a:pt x="753082" y="3694831"/>
                  <a:pt x="753082" y="3694831"/>
                  <a:pt x="343328" y="3694831"/>
                </a:cubicBezTo>
                <a:cubicBezTo>
                  <a:pt x="339291" y="3520788"/>
                  <a:pt x="332731" y="3188339"/>
                  <a:pt x="331721" y="3167656"/>
                </a:cubicBezTo>
                <a:cubicBezTo>
                  <a:pt x="330712" y="3141423"/>
                  <a:pt x="327684" y="2860936"/>
                  <a:pt x="327684" y="2860936"/>
                </a:cubicBezTo>
                <a:cubicBezTo>
                  <a:pt x="327684" y="2860936"/>
                  <a:pt x="327684" y="2860936"/>
                  <a:pt x="287819" y="2850342"/>
                </a:cubicBezTo>
                <a:cubicBezTo>
                  <a:pt x="287819" y="2850342"/>
                  <a:pt x="293370" y="2751970"/>
                  <a:pt x="295388" y="2731286"/>
                </a:cubicBezTo>
                <a:cubicBezTo>
                  <a:pt x="297407" y="2710603"/>
                  <a:pt x="305986" y="2564305"/>
                  <a:pt x="308004" y="2532019"/>
                </a:cubicBezTo>
                <a:cubicBezTo>
                  <a:pt x="310023" y="2499733"/>
                  <a:pt x="327684" y="2351418"/>
                  <a:pt x="332731" y="2318122"/>
                </a:cubicBezTo>
                <a:cubicBezTo>
                  <a:pt x="338281" y="2284323"/>
                  <a:pt x="341309" y="2178383"/>
                  <a:pt x="345851" y="2138025"/>
                </a:cubicBezTo>
                <a:cubicBezTo>
                  <a:pt x="350897" y="2097163"/>
                  <a:pt x="371587" y="1991728"/>
                  <a:pt x="375119" y="1979116"/>
                </a:cubicBezTo>
                <a:cubicBezTo>
                  <a:pt x="377642" y="1971549"/>
                  <a:pt x="380670" y="1961459"/>
                  <a:pt x="382688" y="1954901"/>
                </a:cubicBezTo>
                <a:cubicBezTo>
                  <a:pt x="414480" y="1953388"/>
                  <a:pt x="445262" y="1952379"/>
                  <a:pt x="461410" y="1952883"/>
                </a:cubicBezTo>
                <a:cubicBezTo>
                  <a:pt x="504807" y="1953388"/>
                  <a:pt x="714226" y="1979116"/>
                  <a:pt x="813637" y="1992232"/>
                </a:cubicBezTo>
                <a:cubicBezTo>
                  <a:pt x="913048" y="2005853"/>
                  <a:pt x="949381" y="2024519"/>
                  <a:pt x="949381" y="2024519"/>
                </a:cubicBezTo>
                <a:cubicBezTo>
                  <a:pt x="949381" y="2024519"/>
                  <a:pt x="949381" y="2024519"/>
                  <a:pt x="953418" y="2005853"/>
                </a:cubicBezTo>
                <a:cubicBezTo>
                  <a:pt x="953418" y="2005853"/>
                  <a:pt x="957960" y="2002322"/>
                  <a:pt x="957455" y="1999295"/>
                </a:cubicBezTo>
                <a:cubicBezTo>
                  <a:pt x="956446" y="1996268"/>
                  <a:pt x="940298" y="1424699"/>
                  <a:pt x="940298" y="1407547"/>
                </a:cubicBezTo>
                <a:cubicBezTo>
                  <a:pt x="940298" y="1390395"/>
                  <a:pt x="942316" y="1343983"/>
                  <a:pt x="942316" y="1343983"/>
                </a:cubicBezTo>
                <a:cubicBezTo>
                  <a:pt x="942316" y="1343983"/>
                  <a:pt x="942316" y="1343983"/>
                  <a:pt x="854512" y="1335407"/>
                </a:cubicBezTo>
                <a:cubicBezTo>
                  <a:pt x="854512" y="1335407"/>
                  <a:pt x="555270" y="1314219"/>
                  <a:pt x="527011" y="1311192"/>
                </a:cubicBezTo>
                <a:cubicBezTo>
                  <a:pt x="502284" y="1308670"/>
                  <a:pt x="267130" y="1294040"/>
                  <a:pt x="172260" y="1287987"/>
                </a:cubicBezTo>
                <a:cubicBezTo>
                  <a:pt x="173269" y="1283951"/>
                  <a:pt x="173774" y="1281428"/>
                  <a:pt x="173774" y="1281428"/>
                </a:cubicBezTo>
                <a:cubicBezTo>
                  <a:pt x="173774" y="1281428"/>
                  <a:pt x="183867" y="1253178"/>
                  <a:pt x="185380" y="1245611"/>
                </a:cubicBezTo>
                <a:cubicBezTo>
                  <a:pt x="186894" y="1238548"/>
                  <a:pt x="191436" y="1223414"/>
                  <a:pt x="194464" y="1216856"/>
                </a:cubicBezTo>
                <a:cubicBezTo>
                  <a:pt x="197996" y="1210802"/>
                  <a:pt x="199005" y="1197686"/>
                  <a:pt x="199005" y="1189110"/>
                </a:cubicBezTo>
                <a:cubicBezTo>
                  <a:pt x="199005" y="1180029"/>
                  <a:pt x="203042" y="1165904"/>
                  <a:pt x="204052" y="1162877"/>
                </a:cubicBezTo>
                <a:cubicBezTo>
                  <a:pt x="205061" y="1159850"/>
                  <a:pt x="203547" y="1153797"/>
                  <a:pt x="203042" y="1149761"/>
                </a:cubicBezTo>
                <a:cubicBezTo>
                  <a:pt x="202538" y="1145725"/>
                  <a:pt x="202033" y="1131600"/>
                  <a:pt x="203042" y="1121006"/>
                </a:cubicBezTo>
                <a:cubicBezTo>
                  <a:pt x="204052" y="1110412"/>
                  <a:pt x="207079" y="1097296"/>
                  <a:pt x="208593" y="1090737"/>
                </a:cubicBezTo>
                <a:cubicBezTo>
                  <a:pt x="210107" y="1084684"/>
                  <a:pt x="214144" y="1073081"/>
                  <a:pt x="216667" y="1065009"/>
                </a:cubicBezTo>
                <a:cubicBezTo>
                  <a:pt x="219190" y="1057442"/>
                  <a:pt x="217676" y="1044326"/>
                  <a:pt x="219695" y="1036254"/>
                </a:cubicBezTo>
                <a:cubicBezTo>
                  <a:pt x="221713" y="1028687"/>
                  <a:pt x="232310" y="1019102"/>
                  <a:pt x="238366" y="1015571"/>
                </a:cubicBezTo>
                <a:cubicBezTo>
                  <a:pt x="244926" y="1012039"/>
                  <a:pt x="253505" y="1012039"/>
                  <a:pt x="253505" y="1012039"/>
                </a:cubicBezTo>
                <a:cubicBezTo>
                  <a:pt x="253505" y="1012039"/>
                  <a:pt x="271671" y="998923"/>
                  <a:pt x="279745" y="992869"/>
                </a:cubicBezTo>
                <a:cubicBezTo>
                  <a:pt x="287314" y="986311"/>
                  <a:pt x="344337" y="962097"/>
                  <a:pt x="358466" y="953521"/>
                </a:cubicBezTo>
                <a:cubicBezTo>
                  <a:pt x="372596" y="944945"/>
                  <a:pt x="454345" y="911145"/>
                  <a:pt x="468474" y="906100"/>
                </a:cubicBezTo>
                <a:cubicBezTo>
                  <a:pt x="483613" y="900551"/>
                  <a:pt x="519946" y="885921"/>
                  <a:pt x="532562" y="880876"/>
                </a:cubicBezTo>
                <a:cubicBezTo>
                  <a:pt x="545177" y="875832"/>
                  <a:pt x="596649" y="852626"/>
                  <a:pt x="606237" y="847581"/>
                </a:cubicBezTo>
                <a:cubicBezTo>
                  <a:pt x="615320" y="842536"/>
                  <a:pt x="629449" y="820844"/>
                  <a:pt x="633991" y="813781"/>
                </a:cubicBezTo>
                <a:cubicBezTo>
                  <a:pt x="639037" y="806214"/>
                  <a:pt x="654176" y="778468"/>
                  <a:pt x="658213" y="773423"/>
                </a:cubicBezTo>
                <a:cubicBezTo>
                  <a:pt x="662250" y="768379"/>
                  <a:pt x="674866" y="764847"/>
                  <a:pt x="675875" y="761821"/>
                </a:cubicBezTo>
                <a:cubicBezTo>
                  <a:pt x="675875" y="762325"/>
                  <a:pt x="675875" y="762325"/>
                  <a:pt x="675875" y="762829"/>
                </a:cubicBezTo>
                <a:cubicBezTo>
                  <a:pt x="676379" y="770397"/>
                  <a:pt x="674866" y="795620"/>
                  <a:pt x="676379" y="804196"/>
                </a:cubicBezTo>
                <a:cubicBezTo>
                  <a:pt x="677893" y="812772"/>
                  <a:pt x="680416" y="819331"/>
                  <a:pt x="683444" y="852121"/>
                </a:cubicBezTo>
                <a:cubicBezTo>
                  <a:pt x="685967" y="884408"/>
                  <a:pt x="700097" y="958565"/>
                  <a:pt x="703125" y="976726"/>
                </a:cubicBezTo>
                <a:cubicBezTo>
                  <a:pt x="706657" y="994887"/>
                  <a:pt x="730374" y="1079639"/>
                  <a:pt x="733402" y="1066523"/>
                </a:cubicBezTo>
                <a:cubicBezTo>
                  <a:pt x="733907" y="1066018"/>
                  <a:pt x="733907" y="1065009"/>
                  <a:pt x="734411" y="1064000"/>
                </a:cubicBezTo>
                <a:cubicBezTo>
                  <a:pt x="740971" y="1047353"/>
                  <a:pt x="771249" y="998923"/>
                  <a:pt x="777809" y="989338"/>
                </a:cubicBezTo>
                <a:cubicBezTo>
                  <a:pt x="784874" y="978744"/>
                  <a:pt x="805563" y="945449"/>
                  <a:pt x="807077" y="942927"/>
                </a:cubicBezTo>
                <a:cubicBezTo>
                  <a:pt x="808591" y="940404"/>
                  <a:pt x="810609" y="928297"/>
                  <a:pt x="811114" y="921739"/>
                </a:cubicBezTo>
                <a:cubicBezTo>
                  <a:pt x="811619" y="915181"/>
                  <a:pt x="812628" y="902064"/>
                  <a:pt x="812628" y="902064"/>
                </a:cubicBezTo>
                <a:cubicBezTo>
                  <a:pt x="812628" y="902064"/>
                  <a:pt x="812628" y="902064"/>
                  <a:pt x="778818" y="872300"/>
                </a:cubicBezTo>
                <a:cubicBezTo>
                  <a:pt x="778818" y="872300"/>
                  <a:pt x="788406" y="855148"/>
                  <a:pt x="803545" y="839510"/>
                </a:cubicBezTo>
                <a:cubicBezTo>
                  <a:pt x="819188" y="823871"/>
                  <a:pt x="835841" y="821853"/>
                  <a:pt x="835841" y="821853"/>
                </a:cubicBezTo>
                <a:cubicBezTo>
                  <a:pt x="835841" y="821853"/>
                  <a:pt x="835841" y="819331"/>
                  <a:pt x="834831" y="817817"/>
                </a:cubicBezTo>
                <a:cubicBezTo>
                  <a:pt x="833822" y="815799"/>
                  <a:pt x="751568" y="764343"/>
                  <a:pt x="742990" y="759803"/>
                </a:cubicBezTo>
                <a:cubicBezTo>
                  <a:pt x="734411" y="754758"/>
                  <a:pt x="701611" y="731552"/>
                  <a:pt x="701611" y="731552"/>
                </a:cubicBezTo>
                <a:cubicBezTo>
                  <a:pt x="701611" y="731552"/>
                  <a:pt x="702115" y="707842"/>
                  <a:pt x="701106" y="700275"/>
                </a:cubicBezTo>
                <a:cubicBezTo>
                  <a:pt x="700601" y="698761"/>
                  <a:pt x="699088" y="696239"/>
                  <a:pt x="696060" y="693212"/>
                </a:cubicBezTo>
                <a:cubicBezTo>
                  <a:pt x="694546" y="683123"/>
                  <a:pt x="691518" y="667484"/>
                  <a:pt x="689500" y="660926"/>
                </a:cubicBezTo>
                <a:cubicBezTo>
                  <a:pt x="686977" y="651845"/>
                  <a:pt x="680921" y="641251"/>
                  <a:pt x="680921" y="641251"/>
                </a:cubicBezTo>
                <a:cubicBezTo>
                  <a:pt x="680921" y="641251"/>
                  <a:pt x="677893" y="637216"/>
                  <a:pt x="670829" y="626117"/>
                </a:cubicBezTo>
                <a:cubicBezTo>
                  <a:pt x="663259" y="615019"/>
                  <a:pt x="648625" y="583741"/>
                  <a:pt x="641560" y="567094"/>
                </a:cubicBezTo>
                <a:cubicBezTo>
                  <a:pt x="633991" y="550446"/>
                  <a:pt x="632477" y="527745"/>
                  <a:pt x="632477" y="527745"/>
                </a:cubicBezTo>
                <a:cubicBezTo>
                  <a:pt x="632477" y="527745"/>
                  <a:pt x="615320" y="523204"/>
                  <a:pt x="608255" y="516646"/>
                </a:cubicBezTo>
                <a:cubicBezTo>
                  <a:pt x="600686" y="509584"/>
                  <a:pt x="602200" y="486378"/>
                  <a:pt x="602200" y="478306"/>
                </a:cubicBezTo>
                <a:cubicBezTo>
                  <a:pt x="602200" y="470739"/>
                  <a:pt x="600686" y="465694"/>
                  <a:pt x="600181" y="459136"/>
                </a:cubicBezTo>
                <a:cubicBezTo>
                  <a:pt x="599677" y="453083"/>
                  <a:pt x="603209" y="439966"/>
                  <a:pt x="604723" y="430381"/>
                </a:cubicBezTo>
                <a:cubicBezTo>
                  <a:pt x="605732" y="421301"/>
                  <a:pt x="608255" y="411211"/>
                  <a:pt x="606741" y="403140"/>
                </a:cubicBezTo>
                <a:cubicBezTo>
                  <a:pt x="605228" y="395573"/>
                  <a:pt x="606741" y="381447"/>
                  <a:pt x="606741" y="377916"/>
                </a:cubicBezTo>
                <a:cubicBezTo>
                  <a:pt x="606741" y="374385"/>
                  <a:pt x="611283" y="376907"/>
                  <a:pt x="611283" y="376907"/>
                </a:cubicBezTo>
                <a:cubicBezTo>
                  <a:pt x="611283" y="376907"/>
                  <a:pt x="610778" y="354710"/>
                  <a:pt x="609265" y="344621"/>
                </a:cubicBezTo>
                <a:cubicBezTo>
                  <a:pt x="607751" y="334027"/>
                  <a:pt x="605732" y="223043"/>
                  <a:pt x="605732" y="216989"/>
                </a:cubicBezTo>
                <a:cubicBezTo>
                  <a:pt x="605732" y="210935"/>
                  <a:pt x="605732" y="184198"/>
                  <a:pt x="606237" y="180667"/>
                </a:cubicBezTo>
                <a:cubicBezTo>
                  <a:pt x="606741" y="176631"/>
                  <a:pt x="602704" y="157966"/>
                  <a:pt x="604218" y="154434"/>
                </a:cubicBezTo>
                <a:cubicBezTo>
                  <a:pt x="605228" y="150903"/>
                  <a:pt x="600686" y="141318"/>
                  <a:pt x="600686" y="141318"/>
                </a:cubicBezTo>
                <a:cubicBezTo>
                  <a:pt x="600686" y="141318"/>
                  <a:pt x="602704" y="128706"/>
                  <a:pt x="604723" y="126184"/>
                </a:cubicBezTo>
                <a:cubicBezTo>
                  <a:pt x="606237" y="123661"/>
                  <a:pt x="612292" y="98942"/>
                  <a:pt x="613806" y="97933"/>
                </a:cubicBezTo>
                <a:cubicBezTo>
                  <a:pt x="615320" y="96924"/>
                  <a:pt x="620366" y="86835"/>
                  <a:pt x="620366" y="86835"/>
                </a:cubicBezTo>
                <a:cubicBezTo>
                  <a:pt x="620366" y="86835"/>
                  <a:pt x="620366" y="86835"/>
                  <a:pt x="623899" y="84817"/>
                </a:cubicBezTo>
                <a:cubicBezTo>
                  <a:pt x="623899" y="84817"/>
                  <a:pt x="625412" y="83808"/>
                  <a:pt x="626926" y="81790"/>
                </a:cubicBezTo>
                <a:cubicBezTo>
                  <a:pt x="628440" y="80781"/>
                  <a:pt x="628945" y="78763"/>
                  <a:pt x="628945" y="76745"/>
                </a:cubicBezTo>
                <a:cubicBezTo>
                  <a:pt x="638028" y="73718"/>
                  <a:pt x="644084" y="61107"/>
                  <a:pt x="650644" y="54548"/>
                </a:cubicBezTo>
                <a:cubicBezTo>
                  <a:pt x="656699" y="48999"/>
                  <a:pt x="673352" y="33361"/>
                  <a:pt x="679912" y="35883"/>
                </a:cubicBezTo>
                <a:cubicBezTo>
                  <a:pt x="681426" y="36387"/>
                  <a:pt x="682940" y="30334"/>
                  <a:pt x="684453" y="28820"/>
                </a:cubicBezTo>
                <a:cubicBezTo>
                  <a:pt x="685967" y="27307"/>
                  <a:pt x="686977" y="25793"/>
                  <a:pt x="687986" y="26298"/>
                </a:cubicBezTo>
                <a:cubicBezTo>
                  <a:pt x="688995" y="26298"/>
                  <a:pt x="692527" y="27307"/>
                  <a:pt x="692527" y="27307"/>
                </a:cubicBezTo>
                <a:cubicBezTo>
                  <a:pt x="692527" y="27307"/>
                  <a:pt x="694546" y="27307"/>
                  <a:pt x="697069" y="26802"/>
                </a:cubicBezTo>
                <a:cubicBezTo>
                  <a:pt x="701106" y="26298"/>
                  <a:pt x="727346" y="10659"/>
                  <a:pt x="723309" y="8641"/>
                </a:cubicBezTo>
                <a:cubicBezTo>
                  <a:pt x="725328" y="9650"/>
                  <a:pt x="724319" y="10659"/>
                  <a:pt x="725328" y="11668"/>
                </a:cubicBezTo>
                <a:cubicBezTo>
                  <a:pt x="725328" y="12173"/>
                  <a:pt x="726842" y="14191"/>
                  <a:pt x="729365" y="14695"/>
                </a:cubicBezTo>
                <a:cubicBezTo>
                  <a:pt x="730879" y="15199"/>
                  <a:pt x="732393" y="16713"/>
                  <a:pt x="733402" y="17722"/>
                </a:cubicBezTo>
                <a:cubicBezTo>
                  <a:pt x="734411" y="9146"/>
                  <a:pt x="760652" y="12173"/>
                  <a:pt x="770744" y="9650"/>
                </a:cubicBezTo>
                <a:cubicBezTo>
                  <a:pt x="780332" y="7128"/>
                  <a:pt x="795975" y="9146"/>
                  <a:pt x="804049" y="6119"/>
                </a:cubicBezTo>
                <a:cubicBezTo>
                  <a:pt x="805563" y="5614"/>
                  <a:pt x="808086" y="3597"/>
                  <a:pt x="809600" y="4101"/>
                </a:cubicBezTo>
                <a:cubicBezTo>
                  <a:pt x="811114" y="4606"/>
                  <a:pt x="845933" y="5614"/>
                  <a:pt x="845933" y="5614"/>
                </a:cubicBezTo>
                <a:cubicBezTo>
                  <a:pt x="849718" y="1579"/>
                  <a:pt x="850601" y="65"/>
                  <a:pt x="851799" y="2"/>
                </a:cubicBezTo>
                <a:close/>
              </a:path>
            </a:pathLst>
          </a:custGeom>
          <a:solidFill>
            <a:srgbClr val="44546A">
              <a:lumMod val="60000"/>
              <a:lumOff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atinLnBrk="0">
              <a:defRPr/>
            </a:pPr>
            <a:endParaRPr lang="ko-KR" altLang="en-US" kern="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00ED8C-DF62-44A1-84B9-30A72754CA05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987A56-C21E-4547-9FFB-9913278D799B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6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43166" y="2302329"/>
            <a:ext cx="2588850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800" b="1" spc="-14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rgbClr val="FEE9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개요</a:t>
            </a:r>
          </a:p>
        </p:txBody>
      </p:sp>
      <p:sp>
        <p:nvSpPr>
          <p:cNvPr id="12" name="타원 11"/>
          <p:cNvSpPr/>
          <p:nvPr/>
        </p:nvSpPr>
        <p:spPr>
          <a:xfrm>
            <a:off x="1374776" y="2421916"/>
            <a:ext cx="527050" cy="5270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800" b="1" spc="-20" dirty="0">
              <a:ln>
                <a:solidFill>
                  <a:srgbClr val="C6C9D0">
                    <a:alpha val="0"/>
                  </a:srgbClr>
                </a:solidFill>
              </a:ln>
              <a:solidFill>
                <a:srgbClr val="2A5082"/>
              </a:solidFill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33588" y="2925888"/>
            <a:ext cx="376237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543166" y="4038156"/>
            <a:ext cx="2115964" cy="8494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23850" indent="-323850">
              <a:lnSpc>
                <a:spcPct val="120000"/>
              </a:lnSpc>
              <a:spcAft>
                <a:spcPts val="60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ko-KR" altLang="en-US" sz="2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및 필요성</a:t>
            </a:r>
            <a:endParaRPr lang="en-US" altLang="ko-KR" sz="2200" b="1" spc="-100" dirty="0">
              <a:ln>
                <a:solidFill>
                  <a:srgbClr val="C6C9D0">
                    <a:alpha val="0"/>
                  </a:srgb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23850" indent="-323850">
              <a:lnSpc>
                <a:spcPct val="120000"/>
              </a:lnSpc>
              <a:spcAft>
                <a:spcPts val="60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ko-KR" altLang="en-US" sz="2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9693" y="2495542"/>
            <a:ext cx="817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300" normalizeH="0" baseline="0" noProof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2A5082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rPr>
              <a:t>I</a:t>
            </a:r>
            <a:endParaRPr kumimoji="0" lang="en-US" altLang="ko-KR" sz="2400" b="1" i="0" u="none" strike="noStrike" kern="1200" cap="none" spc="-300" normalizeH="0" baseline="0" noProof="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2A5082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6760" y="1937408"/>
            <a:ext cx="10801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b="1" spc="-2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rgbClr val="FF9933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rPr>
              <a:t>CHAPTER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7BCF5E7-173F-44E8-8002-79D8E8DBBE81}"/>
              </a:ext>
            </a:extLst>
          </p:cNvPr>
          <p:cNvSpPr/>
          <p:nvPr/>
        </p:nvSpPr>
        <p:spPr>
          <a:xfrm>
            <a:off x="0" y="4887556"/>
            <a:ext cx="467360" cy="2549564"/>
          </a:xfrm>
          <a:prstGeom prst="ellipse">
            <a:avLst/>
          </a:prstGeom>
          <a:solidFill>
            <a:srgbClr val="28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35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1C936C-9CDC-4AC2-99B5-9354463A7ECA}"/>
              </a:ext>
            </a:extLst>
          </p:cNvPr>
          <p:cNvSpPr/>
          <p:nvPr/>
        </p:nvSpPr>
        <p:spPr>
          <a:xfrm>
            <a:off x="987218" y="4542958"/>
            <a:ext cx="9535112" cy="2457735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9A481-A9E0-4D38-BB91-567A8C1D8045}"/>
              </a:ext>
            </a:extLst>
          </p:cNvPr>
          <p:cNvSpPr txBox="1"/>
          <p:nvPr/>
        </p:nvSpPr>
        <p:spPr>
          <a:xfrm>
            <a:off x="1414505" y="4694015"/>
            <a:ext cx="86805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9" indent="-285759">
              <a:buFont typeface="Wingdings" panose="05000000000000000000" pitchFamily="2" charset="2"/>
              <a:buChar char="ü"/>
            </a:pPr>
            <a:r>
              <a:rPr lang="ko-KR" altLang="en-US" sz="1400" dirty="0">
                <a:ea typeface="나눔스퀘어" panose="020B0600000101010101"/>
              </a:rPr>
              <a:t>도로 노면 결빙사고 원인 분석</a:t>
            </a:r>
            <a:r>
              <a:rPr lang="en-US" altLang="ko-KR" sz="1400" dirty="0">
                <a:ea typeface="나눔스퀘어" panose="020B0600000101010101"/>
              </a:rPr>
              <a:t>(</a:t>
            </a:r>
            <a:r>
              <a:rPr lang="ko-KR" altLang="en-US" sz="1400" dirty="0">
                <a:ea typeface="나눔스퀘어" panose="020B0600000101010101"/>
              </a:rPr>
              <a:t>홍현기</a:t>
            </a:r>
            <a:r>
              <a:rPr lang="en-US" altLang="ko-KR" sz="1400" dirty="0">
                <a:ea typeface="나눔스퀘어" panose="020B0600000101010101"/>
              </a:rPr>
              <a:t>, 2014)</a:t>
            </a:r>
          </a:p>
          <a:p>
            <a:pPr marL="285759" indent="-285759">
              <a:buFont typeface="Wingdings" panose="05000000000000000000" pitchFamily="2" charset="2"/>
              <a:buChar char="ü"/>
            </a:pPr>
            <a:r>
              <a:rPr lang="en-US" altLang="ko-KR" sz="1400" dirty="0">
                <a:ea typeface="나눔스퀘어" panose="020B0600000101010101"/>
              </a:rPr>
              <a:t>Landsat 8 </a:t>
            </a:r>
            <a:r>
              <a:rPr lang="ko-KR" altLang="en-US" sz="1400" dirty="0">
                <a:ea typeface="나눔스퀘어" panose="020B0600000101010101"/>
              </a:rPr>
              <a:t>위성자료를 이용한 지표면온도 산출 및 도심녹지효과 분석</a:t>
            </a:r>
            <a:r>
              <a:rPr lang="en-US" altLang="ko-KR" sz="1400" dirty="0">
                <a:ea typeface="나눔스퀘어" panose="020B0600000101010101"/>
              </a:rPr>
              <a:t>(</a:t>
            </a:r>
            <a:r>
              <a:rPr lang="ko-KR" altLang="en-US" sz="1400" dirty="0">
                <a:ea typeface="나눔스퀘어" panose="020B0600000101010101"/>
              </a:rPr>
              <a:t>국립기상과학원</a:t>
            </a:r>
            <a:r>
              <a:rPr lang="en-US" altLang="ko-KR" sz="1400" dirty="0">
                <a:ea typeface="나눔스퀘어" panose="020B0600000101010101"/>
              </a:rPr>
              <a:t>, 2016)</a:t>
            </a:r>
          </a:p>
          <a:p>
            <a:pPr marL="285759" indent="-285759">
              <a:buFont typeface="Wingdings" panose="05000000000000000000" pitchFamily="2" charset="2"/>
              <a:buChar char="ü"/>
            </a:pPr>
            <a:r>
              <a:rPr lang="ko-KR" altLang="en-US" sz="1400" dirty="0">
                <a:ea typeface="나눔스퀘어" panose="020B0600000101010101"/>
              </a:rPr>
              <a:t>동절기 도로안전을 위한 노면관리</a:t>
            </a:r>
            <a:r>
              <a:rPr lang="en-US" altLang="ko-KR" sz="1400" dirty="0">
                <a:ea typeface="나눔스퀘어" panose="020B0600000101010101"/>
              </a:rPr>
              <a:t>(</a:t>
            </a:r>
            <a:r>
              <a:rPr lang="ko-KR" altLang="en-US" sz="1400" dirty="0">
                <a:ea typeface="나눔스퀘어" panose="020B0600000101010101"/>
              </a:rPr>
              <a:t>부제</a:t>
            </a:r>
            <a:r>
              <a:rPr lang="en-US" altLang="ko-KR" sz="1400" dirty="0">
                <a:ea typeface="나눔스퀘어" panose="020B0600000101010101"/>
              </a:rPr>
              <a:t>:</a:t>
            </a:r>
            <a:r>
              <a:rPr lang="ko-KR" altLang="en-US" sz="1400" dirty="0">
                <a:ea typeface="나눔스퀘어" panose="020B0600000101010101"/>
              </a:rPr>
              <a:t>어는비 예보연구</a:t>
            </a:r>
            <a:r>
              <a:rPr lang="en-US" altLang="ko-KR" sz="1400" dirty="0">
                <a:ea typeface="나눔스퀘어" panose="020B0600000101010101"/>
              </a:rPr>
              <a:t>)(</a:t>
            </a:r>
            <a:r>
              <a:rPr lang="ko-KR" altLang="en-US" sz="1400" dirty="0">
                <a:ea typeface="나눔스퀘어" panose="020B0600000101010101"/>
              </a:rPr>
              <a:t>한국도로공사</a:t>
            </a:r>
            <a:r>
              <a:rPr lang="en-US" altLang="ko-KR" sz="1400" dirty="0">
                <a:ea typeface="나눔스퀘어" panose="020B0600000101010101"/>
              </a:rPr>
              <a:t>, 2016)</a:t>
            </a:r>
          </a:p>
          <a:p>
            <a:pPr marL="285759" indent="-285759">
              <a:buFont typeface="Wingdings" panose="05000000000000000000" pitchFamily="2" charset="2"/>
              <a:buChar char="ü"/>
            </a:pPr>
            <a:r>
              <a:rPr lang="ko-KR" altLang="en-US" sz="1400" dirty="0">
                <a:ea typeface="나눔스퀘어" panose="020B0600000101010101"/>
              </a:rPr>
              <a:t>대전광역시 </a:t>
            </a:r>
            <a:r>
              <a:rPr lang="en-US" altLang="ko-KR" sz="1400" dirty="0">
                <a:ea typeface="나눔스퀘어" panose="020B0600000101010101"/>
              </a:rPr>
              <a:t>2019</a:t>
            </a:r>
            <a:r>
              <a:rPr lang="ko-KR" altLang="en-US" sz="1400" dirty="0">
                <a:ea typeface="나눔스퀘어" panose="020B0600000101010101"/>
              </a:rPr>
              <a:t>년도 교통조사 및 분석 보고서</a:t>
            </a:r>
            <a:r>
              <a:rPr lang="en-US" altLang="ko-KR" sz="1400" dirty="0">
                <a:ea typeface="나눔스퀘어" panose="020B0600000101010101"/>
              </a:rPr>
              <a:t>(</a:t>
            </a:r>
            <a:r>
              <a:rPr lang="ko-KR" altLang="en-US" sz="1400" dirty="0">
                <a:ea typeface="나눔스퀘어" panose="020B0600000101010101"/>
              </a:rPr>
              <a:t>대전광역시</a:t>
            </a:r>
            <a:r>
              <a:rPr lang="en-US" altLang="ko-KR" sz="1400" dirty="0">
                <a:ea typeface="나눔스퀘어" panose="020B0600000101010101"/>
              </a:rPr>
              <a:t>, 2019)</a:t>
            </a:r>
          </a:p>
          <a:p>
            <a:pPr marL="285759" indent="-285759">
              <a:buFont typeface="Wingdings" panose="05000000000000000000" pitchFamily="2" charset="2"/>
              <a:buChar char="ü"/>
            </a:pPr>
            <a:endParaRPr lang="en-US" altLang="ko-KR" sz="1400" dirty="0">
              <a:ea typeface="나눔스퀘어" panose="020B0600000101010101"/>
            </a:endParaRPr>
          </a:p>
          <a:p>
            <a:pPr marL="285759" indent="-285759">
              <a:buFont typeface="Wingdings" panose="05000000000000000000" pitchFamily="2" charset="2"/>
              <a:buChar char="ü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[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리포트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+]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눈이 오면 왜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염화칼슘을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 뿌릴까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?…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염화칼슘의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두 얼굴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'(SBS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뉴스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, 2017.01.21)</a:t>
            </a:r>
          </a:p>
          <a:p>
            <a:pPr marL="285759" indent="-285759">
              <a:buFont typeface="Wingdings" panose="05000000000000000000" pitchFamily="2" charset="2"/>
              <a:buChar char="ü"/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차량부식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·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도로파손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`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싸구려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제설제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`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쓰는 지자체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매일경제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, 2017.01.30)</a:t>
            </a:r>
            <a:endParaRPr lang="en-US" altLang="ko-KR" sz="1400" dirty="0">
              <a:ea typeface="나눔스퀘어" panose="020B0600000101010101"/>
            </a:endParaRPr>
          </a:p>
          <a:p>
            <a:pPr marL="285759" indent="-285759">
              <a:buFont typeface="Wingdings" panose="05000000000000000000" pitchFamily="2" charset="2"/>
              <a:buChar char="ü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최근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5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년간 겨울철 블랙아이스 사고로 사망자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199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명 발생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데이터솜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, 2020.01.30)</a:t>
            </a:r>
          </a:p>
          <a:p>
            <a:pPr marL="285759" indent="-285759">
              <a:buFont typeface="Wingdings" panose="05000000000000000000" pitchFamily="2" charset="2"/>
              <a:buChar char="ü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전체 교통사고는 감소↓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빙판길 교통사고는 오히려 증가↑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도로교통공단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스퀘어" panose="020B0600000101010101"/>
              </a:rPr>
              <a:t>, 2020.01.31)</a:t>
            </a:r>
            <a:endParaRPr lang="en-US" altLang="ko-KR" sz="1400" b="1" dirty="0">
              <a:ea typeface="나눔스퀘어" panose="020B0600000101010101"/>
            </a:endParaRPr>
          </a:p>
        </p:txBody>
      </p:sp>
      <p:sp>
        <p:nvSpPr>
          <p:cNvPr id="4" name="모서리가 둥근 직사각형 53">
            <a:extLst>
              <a:ext uri="{FF2B5EF4-FFF2-40B4-BE49-F238E27FC236}">
                <a16:creationId xmlns:a16="http://schemas.microsoft.com/office/drawing/2014/main" id="{E99700DE-C233-428A-BF13-22D0C3669C59}"/>
              </a:ext>
            </a:extLst>
          </p:cNvPr>
          <p:cNvSpPr/>
          <p:nvPr/>
        </p:nvSpPr>
        <p:spPr>
          <a:xfrm>
            <a:off x="987218" y="1480665"/>
            <a:ext cx="2489690" cy="4445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9050" cap="flat" cmpd="sng" algn="ctr">
            <a:solidFill>
              <a:srgbClr val="2AC88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4D386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D5268-A1A6-47A1-91EA-EF6BCB05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37" y="2412170"/>
            <a:ext cx="665022" cy="7585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16B9D2-1CD4-4A81-A906-4EB973EC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554" y="2412170"/>
            <a:ext cx="2009676" cy="758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B7FF27-E496-4C4E-9AF4-3C71F582B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962" y="2412170"/>
            <a:ext cx="950280" cy="758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2E6C06-2A2A-4734-B4FF-ED9F70ECB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980" y="2412170"/>
            <a:ext cx="823721" cy="753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33D6B-77DA-444E-BA0B-A6053D0BD5E6}"/>
              </a:ext>
            </a:extLst>
          </p:cNvPr>
          <p:cNvSpPr txBox="1"/>
          <p:nvPr/>
        </p:nvSpPr>
        <p:spPr>
          <a:xfrm>
            <a:off x="3793261" y="3287566"/>
            <a:ext cx="1318360" cy="260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ea typeface="나눔스퀘어" panose="020B0600000101010101"/>
              </a:rPr>
              <a:t>기상자료 </a:t>
            </a:r>
            <a:r>
              <a:rPr lang="ko-KR" altLang="en-US" sz="1100" b="1" dirty="0" err="1">
                <a:ea typeface="나눔스퀘어" panose="020B0600000101010101"/>
              </a:rPr>
              <a:t>크롤링</a:t>
            </a:r>
            <a:endParaRPr lang="ko-KR" altLang="en-US" sz="1100" b="1" dirty="0"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82E19-ED3C-4BE0-BD9E-D860B95D67AD}"/>
              </a:ext>
            </a:extLst>
          </p:cNvPr>
          <p:cNvSpPr txBox="1"/>
          <p:nvPr/>
        </p:nvSpPr>
        <p:spPr>
          <a:xfrm>
            <a:off x="7161847" y="3284490"/>
            <a:ext cx="1441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ea typeface="나눔스퀘어" panose="020B0600000101010101"/>
              </a:rPr>
              <a:t>지표면온도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8DF01-03DF-45DD-B950-0A663471C1D3}"/>
              </a:ext>
            </a:extLst>
          </p:cNvPr>
          <p:cNvSpPr txBox="1"/>
          <p:nvPr/>
        </p:nvSpPr>
        <p:spPr>
          <a:xfrm>
            <a:off x="5467651" y="3285452"/>
            <a:ext cx="1008112" cy="260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ea typeface="나눔스퀘어" panose="020B0600000101010101"/>
              </a:rPr>
              <a:t>데이터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D445E-6159-4A5B-9CA6-116F2C60438C}"/>
              </a:ext>
            </a:extLst>
          </p:cNvPr>
          <p:cNvSpPr txBox="1"/>
          <p:nvPr/>
        </p:nvSpPr>
        <p:spPr>
          <a:xfrm>
            <a:off x="2156293" y="3287566"/>
            <a:ext cx="14890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ea typeface="나눔스퀘어" panose="020B0600000101010101"/>
              </a:rPr>
              <a:t>데이터 수집 및 편집</a:t>
            </a:r>
          </a:p>
        </p:txBody>
      </p:sp>
      <p:sp>
        <p:nvSpPr>
          <p:cNvPr id="13" name="모서리가 둥근 직사각형 54">
            <a:extLst>
              <a:ext uri="{FF2B5EF4-FFF2-40B4-BE49-F238E27FC236}">
                <a16:creationId xmlns:a16="http://schemas.microsoft.com/office/drawing/2014/main" id="{FBF1BB5D-406B-44C2-8E9B-756DACA4A1CF}"/>
              </a:ext>
            </a:extLst>
          </p:cNvPr>
          <p:cNvSpPr/>
          <p:nvPr/>
        </p:nvSpPr>
        <p:spPr>
          <a:xfrm>
            <a:off x="987218" y="3967699"/>
            <a:ext cx="2489690" cy="4445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9050" cap="flat" cmpd="sng" algn="ctr">
            <a:solidFill>
              <a:srgbClr val="1C8FD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kumimoji="1" lang="ko-KR" altLang="en-US" b="1" kern="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46477E-AFBC-4B69-84DD-51B3C017E0BB}"/>
              </a:ext>
            </a:extLst>
          </p:cNvPr>
          <p:cNvSpPr/>
          <p:nvPr/>
        </p:nvSpPr>
        <p:spPr>
          <a:xfrm>
            <a:off x="881063" y="640086"/>
            <a:ext cx="2172069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3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도구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4A0961-2F80-4DC3-84C3-E4FED2A93188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47B87B-FFEB-478B-9B0B-8C67BB989925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544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0614" y="364768"/>
            <a:ext cx="9950585" cy="6830139"/>
          </a:xfrm>
          <a:prstGeom prst="rect">
            <a:avLst/>
          </a:prstGeom>
          <a:noFill/>
          <a:ln w="12700">
            <a:solidFill>
              <a:srgbClr val="56A9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6725" y="1542108"/>
            <a:ext cx="339836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EE9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kumimoji="0" lang="en-US" altLang="ko-KR" sz="5400" b="1" i="0" u="none" strike="noStrike" kern="1200" cap="none" spc="-1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4928" y="2398534"/>
            <a:ext cx="15419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1EFF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Thank</a:t>
            </a:r>
            <a:r>
              <a:rPr kumimoji="0" lang="en-US" altLang="ko-KR" sz="2400" b="1" i="0" u="none" strike="noStrike" kern="1200" cap="none" normalizeH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1EFF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you</a:t>
            </a:r>
            <a:endParaRPr kumimoji="0" lang="en-US" altLang="ko-KR" sz="1600" b="1" i="0" u="none" strike="noStrike" kern="1200" cap="none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11EFF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3B3E3F-D921-4BA0-8E21-3A0BB16A8672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83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직사각형 140"/>
          <p:cNvSpPr/>
          <p:nvPr/>
        </p:nvSpPr>
        <p:spPr>
          <a:xfrm>
            <a:off x="881063" y="670852"/>
            <a:ext cx="3661580" cy="46166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배경 및 필요성</a:t>
            </a:r>
            <a:endParaRPr lang="ko-KR" altLang="en-US" sz="3000" b="1" spc="-1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162550" y="1068891"/>
            <a:ext cx="4248150" cy="0"/>
          </a:xfrm>
          <a:prstGeom prst="line">
            <a:avLst/>
          </a:prstGeom>
          <a:ln w="19050">
            <a:gradFill>
              <a:gsLst>
                <a:gs pos="0">
                  <a:srgbClr val="C6C9D0"/>
                </a:gs>
                <a:gs pos="100000">
                  <a:srgbClr val="234B82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036958" y="1953895"/>
            <a:ext cx="9200196" cy="4725826"/>
            <a:chOff x="907418" y="1953895"/>
            <a:chExt cx="9200196" cy="4725826"/>
          </a:xfrm>
        </p:grpSpPr>
        <p:sp>
          <p:nvSpPr>
            <p:cNvPr id="116" name="직사각형 115"/>
            <p:cNvSpPr/>
            <p:nvPr/>
          </p:nvSpPr>
          <p:spPr>
            <a:xfrm>
              <a:off x="5646740" y="5622744"/>
              <a:ext cx="4460874" cy="1056977"/>
            </a:xfrm>
            <a:prstGeom prst="rect">
              <a:avLst/>
            </a:prstGeom>
            <a:solidFill>
              <a:srgbClr val="16A1B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700" b="1" i="0" u="none" strike="noStrike" kern="0" cap="none" spc="-70" normalizeH="0" baseline="0" noProof="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제설제로 인한 도로 위 </a:t>
              </a:r>
              <a:r>
                <a:rPr kumimoji="0" lang="ko-KR" altLang="en-US" sz="1700" b="1" i="0" u="none" strike="noStrike" kern="0" cap="none" spc="-70" normalizeH="0" baseline="0" noProof="0" dirty="0" err="1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포트홀</a:t>
              </a:r>
              <a:endParaRPr kumimoji="0" lang="ko-KR" altLang="en-US" sz="1700" b="1" i="0" u="none" strike="noStrike" kern="0" cap="none" spc="-70" normalizeH="0" baseline="0" noProof="0" dirty="0">
                <a:ln cap="sq">
                  <a:solidFill>
                    <a:srgbClr val="4F81BD">
                      <a:alpha val="0"/>
                    </a:srgbClr>
                  </a:solidFill>
                  <a:miter lim="800000"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912812" y="5622744"/>
              <a:ext cx="4444999" cy="1056977"/>
            </a:xfrm>
            <a:prstGeom prst="rect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 sz="1500" b="1" i="0" u="none" strike="noStrike" kern="1200" cap="all" spc="5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600" dirty="0">
                  <a:solidFill>
                    <a:schemeClr val="bg1"/>
                  </a:solidFill>
                </a:rPr>
                <a:t>최근 </a:t>
              </a:r>
              <a:r>
                <a:rPr lang="en-US" altLang="ko-KR" sz="1600" dirty="0">
                  <a:solidFill>
                    <a:schemeClr val="bg1"/>
                  </a:solidFill>
                </a:rPr>
                <a:t>5</a:t>
              </a:r>
              <a:r>
                <a:rPr lang="ko-KR" altLang="en-US" sz="1600" dirty="0">
                  <a:solidFill>
                    <a:schemeClr val="bg1"/>
                  </a:solidFill>
                </a:rPr>
                <a:t>년 결빙</a:t>
              </a:r>
              <a:r>
                <a:rPr lang="en-US" altLang="ko-KR" sz="1600" dirty="0">
                  <a:solidFill>
                    <a:schemeClr val="bg1"/>
                  </a:solidFill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</a:rPr>
                <a:t>서리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>
                <a:defRPr sz="1500" b="1" i="0" u="none" strike="noStrike" kern="1200" cap="all" spc="5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600" dirty="0">
                  <a:solidFill>
                    <a:schemeClr val="bg1"/>
                  </a:solidFill>
                </a:rPr>
                <a:t>교통사고 발생건수 및 사망지수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>
                <a:defRPr sz="1500" b="1" i="0" u="none" strike="noStrike" kern="1200" cap="all" spc="5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050" dirty="0">
                  <a:solidFill>
                    <a:schemeClr val="bg1"/>
                  </a:solidFill>
                </a:rPr>
                <a:t>출처 </a:t>
              </a:r>
              <a:r>
                <a:rPr lang="en-US" altLang="ko-KR" sz="1050" dirty="0">
                  <a:solidFill>
                    <a:schemeClr val="bg1"/>
                  </a:solidFill>
                </a:rPr>
                <a:t>: </a:t>
              </a:r>
              <a:r>
                <a:rPr lang="ko-KR" altLang="en-US" sz="1050" dirty="0">
                  <a:solidFill>
                    <a:schemeClr val="bg1"/>
                  </a:solidFill>
                </a:rPr>
                <a:t>삼성교통안전문화연구소</a:t>
              </a:r>
              <a:endParaRPr kumimoji="0" lang="ko-KR" altLang="en-US" sz="1600" b="0" i="0" u="none" strike="noStrike" kern="0" cap="none" spc="-70" normalizeH="0" baseline="0" noProof="0" dirty="0">
                <a:ln cap="sq">
                  <a:solidFill>
                    <a:srgbClr val="4F81BD">
                      <a:alpha val="0"/>
                    </a:srgbClr>
                  </a:solidFill>
                  <a:miter lim="800000"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912813" y="2592986"/>
              <a:ext cx="9194800" cy="4084040"/>
              <a:chOff x="363538" y="2247900"/>
              <a:chExt cx="9194800" cy="4248150"/>
            </a:xfrm>
          </p:grpSpPr>
          <p:cxnSp>
            <p:nvCxnSpPr>
              <p:cNvPr id="119" name="직선 연결선 118"/>
              <p:cNvCxnSpPr/>
              <p:nvPr/>
            </p:nvCxnSpPr>
            <p:spPr>
              <a:xfrm>
                <a:off x="363538" y="2247900"/>
                <a:ext cx="0" cy="424815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2BC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9558338" y="2247900"/>
                <a:ext cx="0" cy="4248150"/>
              </a:xfrm>
              <a:prstGeom prst="line">
                <a:avLst/>
              </a:prstGeom>
              <a:noFill/>
              <a:ln w="28575" cap="flat" cmpd="sng" algn="ctr">
                <a:solidFill>
                  <a:srgbClr val="16A1B3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2" name="직사각형 121"/>
            <p:cNvSpPr/>
            <p:nvPr/>
          </p:nvSpPr>
          <p:spPr>
            <a:xfrm>
              <a:off x="7778973" y="2075541"/>
              <a:ext cx="184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indent="-457200" algn="ctr" defTabSz="457200" latinLnBrk="0">
                <a:spcBef>
                  <a:spcPct val="0"/>
                </a:spcBef>
                <a:spcAft>
                  <a:spcPts val="600"/>
                </a:spcAft>
                <a:defRPr/>
              </a:pPr>
              <a:endParaRPr lang="ko-KR" altLang="en-US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6A1B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23" name="Freeform 5"/>
            <p:cNvSpPr>
              <a:spLocks/>
            </p:cNvSpPr>
            <p:nvPr/>
          </p:nvSpPr>
          <p:spPr bwMode="auto">
            <a:xfrm>
              <a:off x="907418" y="1953895"/>
              <a:ext cx="4449195" cy="436879"/>
            </a:xfrm>
            <a:custGeom>
              <a:avLst/>
              <a:gdLst>
                <a:gd name="T0" fmla="*/ 0 w 3870"/>
                <a:gd name="T1" fmla="*/ 720 h 720"/>
                <a:gd name="T2" fmla="*/ 0 w 3870"/>
                <a:gd name="T3" fmla="*/ 0 h 720"/>
                <a:gd name="T4" fmla="*/ 3870 w 3870"/>
                <a:gd name="T5" fmla="*/ 0 h 720"/>
                <a:gd name="T6" fmla="*/ 3870 w 3870"/>
                <a:gd name="T7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0" h="720">
                  <a:moveTo>
                    <a:pt x="0" y="720"/>
                  </a:moveTo>
                  <a:lnTo>
                    <a:pt x="0" y="0"/>
                  </a:lnTo>
                  <a:lnTo>
                    <a:pt x="3870" y="0"/>
                  </a:lnTo>
                  <a:lnTo>
                    <a:pt x="3870" y="720"/>
                  </a:lnTo>
                </a:path>
              </a:pathLst>
            </a:custGeom>
            <a:noFill/>
            <a:ln w="31750" cap="rnd" cmpd="sng" algn="ctr">
              <a:solidFill>
                <a:srgbClr val="0072BC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24" name="Freeform 5"/>
            <p:cNvSpPr>
              <a:spLocks/>
            </p:cNvSpPr>
            <p:nvPr/>
          </p:nvSpPr>
          <p:spPr bwMode="auto">
            <a:xfrm>
              <a:off x="5646738" y="1953895"/>
              <a:ext cx="4449195" cy="436879"/>
            </a:xfrm>
            <a:custGeom>
              <a:avLst/>
              <a:gdLst>
                <a:gd name="T0" fmla="*/ 0 w 3870"/>
                <a:gd name="T1" fmla="*/ 720 h 720"/>
                <a:gd name="T2" fmla="*/ 0 w 3870"/>
                <a:gd name="T3" fmla="*/ 0 h 720"/>
                <a:gd name="T4" fmla="*/ 3870 w 3870"/>
                <a:gd name="T5" fmla="*/ 0 h 720"/>
                <a:gd name="T6" fmla="*/ 3870 w 3870"/>
                <a:gd name="T7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0" h="720">
                  <a:moveTo>
                    <a:pt x="0" y="720"/>
                  </a:moveTo>
                  <a:lnTo>
                    <a:pt x="0" y="0"/>
                  </a:lnTo>
                  <a:lnTo>
                    <a:pt x="3870" y="0"/>
                  </a:lnTo>
                  <a:lnTo>
                    <a:pt x="3870" y="720"/>
                  </a:lnTo>
                </a:path>
              </a:pathLst>
            </a:custGeom>
            <a:noFill/>
            <a:ln w="31750" cap="rnd" cmpd="sng" algn="ctr">
              <a:solidFill>
                <a:srgbClr val="16A1B3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+mn-cs"/>
              </a:endParaRP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5470525" y="2484571"/>
              <a:ext cx="63500" cy="4192455"/>
              <a:chOff x="4921250" y="2113096"/>
              <a:chExt cx="63500" cy="4192455"/>
            </a:xfrm>
          </p:grpSpPr>
          <p:cxnSp>
            <p:nvCxnSpPr>
              <p:cNvPr id="126" name="직선 연결선 125"/>
              <p:cNvCxnSpPr/>
              <p:nvPr/>
            </p:nvCxnSpPr>
            <p:spPr>
              <a:xfrm flipV="1">
                <a:off x="4953000" y="2266950"/>
                <a:ext cx="0" cy="4038601"/>
              </a:xfrm>
              <a:prstGeom prst="line">
                <a:avLst/>
              </a:prstGeom>
              <a:noFill/>
              <a:ln w="12700" cap="rnd" cmpd="sng" algn="ctr">
                <a:solidFill>
                  <a:srgbClr val="44546A">
                    <a:lumMod val="20000"/>
                    <a:lumOff val="80000"/>
                  </a:srgbClr>
                </a:solidFill>
                <a:prstDash val="solid"/>
                <a:round/>
              </a:ln>
              <a:effectLst/>
            </p:spPr>
          </p:cxnSp>
          <p:sp>
            <p:nvSpPr>
              <p:cNvPr id="127" name="타원 126"/>
              <p:cNvSpPr/>
              <p:nvPr/>
            </p:nvSpPr>
            <p:spPr>
              <a:xfrm>
                <a:off x="4921250" y="2113096"/>
                <a:ext cx="63500" cy="63500"/>
              </a:xfrm>
              <a:prstGeom prst="ellipse">
                <a:avLst/>
              </a:prstGeom>
              <a:solidFill>
                <a:srgbClr val="44546A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</p:grp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D573104-EA52-4BFF-ADD7-77FD47589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059937"/>
              </p:ext>
            </p:extLst>
          </p:nvPr>
        </p:nvGraphicFramePr>
        <p:xfrm>
          <a:off x="1186818" y="1953895"/>
          <a:ext cx="4032089" cy="3763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947A7A3-684F-44BC-BD68-8E4334C4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17" y="2075542"/>
            <a:ext cx="4206400" cy="3265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01CD2-1FEF-49FB-966E-9BC6B2700A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997"/>
          <a:stretch/>
        </p:blipFill>
        <p:spPr>
          <a:xfrm>
            <a:off x="6249023" y="1500915"/>
            <a:ext cx="4248151" cy="593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E5F06C-5336-4C46-8601-157E72ECFE1E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773DE0-C16A-4C58-A906-E38EDF019B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217"/>
          <a:stretch/>
        </p:blipFill>
        <p:spPr>
          <a:xfrm>
            <a:off x="5330981" y="2296366"/>
            <a:ext cx="4381496" cy="593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9CE38C-59FF-4C53-AB12-AAF695493F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687" b="34994"/>
          <a:stretch/>
        </p:blipFill>
        <p:spPr>
          <a:xfrm>
            <a:off x="5278834" y="3164103"/>
            <a:ext cx="5229145" cy="593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B56BB1-5032-4CE6-9C4F-23D1A43B124E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5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직사각형 140"/>
          <p:cNvSpPr/>
          <p:nvPr/>
        </p:nvSpPr>
        <p:spPr>
          <a:xfrm>
            <a:off x="881063" y="670852"/>
            <a:ext cx="3661580" cy="46166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배경 및 필요성</a:t>
            </a:r>
            <a:endParaRPr lang="ko-KR" altLang="en-US" sz="3000" b="1" spc="-1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162550" y="1068891"/>
            <a:ext cx="4248150" cy="0"/>
          </a:xfrm>
          <a:prstGeom prst="line">
            <a:avLst/>
          </a:prstGeom>
          <a:ln w="19050">
            <a:gradFill>
              <a:gsLst>
                <a:gs pos="0">
                  <a:srgbClr val="C6C9D0"/>
                </a:gs>
                <a:gs pos="100000">
                  <a:srgbClr val="234B82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036958" y="1953895"/>
            <a:ext cx="9200196" cy="4725826"/>
            <a:chOff x="907418" y="1953895"/>
            <a:chExt cx="9200196" cy="4725826"/>
          </a:xfrm>
        </p:grpSpPr>
        <p:sp>
          <p:nvSpPr>
            <p:cNvPr id="116" name="직사각형 115"/>
            <p:cNvSpPr/>
            <p:nvPr/>
          </p:nvSpPr>
          <p:spPr>
            <a:xfrm>
              <a:off x="5646740" y="5622744"/>
              <a:ext cx="4460874" cy="1056977"/>
            </a:xfrm>
            <a:prstGeom prst="rect">
              <a:avLst/>
            </a:prstGeom>
            <a:solidFill>
              <a:srgbClr val="16A1B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70" normalizeH="0" baseline="0" noProof="0" dirty="0" err="1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염화칼슘</a:t>
              </a:r>
              <a:r>
                <a:rPr kumimoji="0" lang="ko-KR" altLang="en-US" sz="2000" b="1" i="0" u="none" strike="noStrike" kern="0" cap="none" spc="-70" normalizeH="0" baseline="0" noProof="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</a:t>
              </a:r>
              <a:r>
                <a:rPr kumimoji="0" lang="ko-KR" altLang="en-US" sz="2000" b="1" i="0" u="none" strike="noStrike" kern="0" cap="none" spc="-70" normalizeH="0" baseline="0" noProof="0" dirty="0" err="1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제설제</a:t>
              </a:r>
              <a:r>
                <a:rPr kumimoji="0" lang="ko-KR" altLang="en-US" sz="2000" b="1" i="0" u="none" strike="noStrike" kern="0" cap="none" spc="-70" normalizeH="0" baseline="0" noProof="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사용에 따른 </a:t>
              </a:r>
              <a:endParaRPr kumimoji="0" lang="en-US" altLang="ko-KR" sz="2000" b="1" i="0" u="none" strike="noStrike" kern="0" cap="none" spc="-70" normalizeH="0" baseline="0" noProof="0" dirty="0">
                <a:ln cap="sq">
                  <a:solidFill>
                    <a:srgbClr val="4F81BD">
                      <a:alpha val="0"/>
                    </a:srgbClr>
                  </a:solidFill>
                  <a:miter lim="800000"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70" normalizeH="0" baseline="0" noProof="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간접 비용</a:t>
              </a: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912812" y="5622744"/>
              <a:ext cx="4444999" cy="1056977"/>
            </a:xfrm>
            <a:prstGeom prst="rect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70" normalizeH="0" baseline="0" noProof="0" dirty="0" err="1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제설제</a:t>
              </a:r>
              <a:r>
                <a:rPr kumimoji="0" lang="ko-KR" altLang="en-US" sz="2000" b="1" i="0" u="none" strike="noStrike" kern="0" cap="none" spc="-70" normalizeH="0" baseline="0" noProof="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사용량 </a:t>
              </a:r>
              <a:r>
                <a:rPr kumimoji="0" lang="en-US" altLang="ko-KR" sz="2000" b="1" i="0" u="none" strike="noStrike" kern="0" cap="none" spc="-70" normalizeH="0" baseline="0" noProof="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(</a:t>
              </a:r>
              <a:r>
                <a:rPr kumimoji="0" lang="ko-KR" altLang="en-US" sz="2000" b="1" i="0" u="none" strike="noStrike" kern="0" cap="none" spc="-70" normalizeH="0" baseline="0" noProof="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단위 </a:t>
              </a:r>
              <a:r>
                <a:rPr kumimoji="0" lang="en-US" altLang="ko-KR" sz="2000" b="1" i="0" u="none" strike="noStrike" kern="0" cap="none" spc="-70" normalizeH="0" baseline="0" noProof="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t)</a:t>
              </a:r>
              <a:endParaRPr kumimoji="0" lang="ko-KR" altLang="en-US" sz="2000" b="1" i="0" u="none" strike="noStrike" kern="0" cap="none" spc="-70" normalizeH="0" baseline="0" noProof="0" dirty="0">
                <a:ln cap="sq">
                  <a:solidFill>
                    <a:srgbClr val="4F81BD">
                      <a:alpha val="0"/>
                    </a:srgbClr>
                  </a:solidFill>
                  <a:miter lim="800000"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912813" y="2592986"/>
              <a:ext cx="9194800" cy="4084040"/>
              <a:chOff x="363538" y="2247900"/>
              <a:chExt cx="9194800" cy="4248150"/>
            </a:xfrm>
          </p:grpSpPr>
          <p:cxnSp>
            <p:nvCxnSpPr>
              <p:cNvPr id="119" name="직선 연결선 118"/>
              <p:cNvCxnSpPr/>
              <p:nvPr/>
            </p:nvCxnSpPr>
            <p:spPr>
              <a:xfrm>
                <a:off x="363538" y="2247900"/>
                <a:ext cx="0" cy="424815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2BC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9558338" y="2247900"/>
                <a:ext cx="0" cy="4248150"/>
              </a:xfrm>
              <a:prstGeom prst="line">
                <a:avLst/>
              </a:prstGeom>
              <a:noFill/>
              <a:ln w="28575" cap="flat" cmpd="sng" algn="ctr">
                <a:solidFill>
                  <a:srgbClr val="16A1B3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3" name="Freeform 5"/>
            <p:cNvSpPr>
              <a:spLocks/>
            </p:cNvSpPr>
            <p:nvPr/>
          </p:nvSpPr>
          <p:spPr bwMode="auto">
            <a:xfrm>
              <a:off x="907418" y="1953895"/>
              <a:ext cx="4449195" cy="436879"/>
            </a:xfrm>
            <a:custGeom>
              <a:avLst/>
              <a:gdLst>
                <a:gd name="T0" fmla="*/ 0 w 3870"/>
                <a:gd name="T1" fmla="*/ 720 h 720"/>
                <a:gd name="T2" fmla="*/ 0 w 3870"/>
                <a:gd name="T3" fmla="*/ 0 h 720"/>
                <a:gd name="T4" fmla="*/ 3870 w 3870"/>
                <a:gd name="T5" fmla="*/ 0 h 720"/>
                <a:gd name="T6" fmla="*/ 3870 w 3870"/>
                <a:gd name="T7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0" h="720">
                  <a:moveTo>
                    <a:pt x="0" y="720"/>
                  </a:moveTo>
                  <a:lnTo>
                    <a:pt x="0" y="0"/>
                  </a:lnTo>
                  <a:lnTo>
                    <a:pt x="3870" y="0"/>
                  </a:lnTo>
                  <a:lnTo>
                    <a:pt x="3870" y="720"/>
                  </a:lnTo>
                </a:path>
              </a:pathLst>
            </a:custGeom>
            <a:noFill/>
            <a:ln w="31750" cap="rnd" cmpd="sng" algn="ctr">
              <a:solidFill>
                <a:srgbClr val="0072BC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24" name="Freeform 5"/>
            <p:cNvSpPr>
              <a:spLocks/>
            </p:cNvSpPr>
            <p:nvPr/>
          </p:nvSpPr>
          <p:spPr bwMode="auto">
            <a:xfrm>
              <a:off x="5646738" y="1953895"/>
              <a:ext cx="4449195" cy="436879"/>
            </a:xfrm>
            <a:custGeom>
              <a:avLst/>
              <a:gdLst>
                <a:gd name="T0" fmla="*/ 0 w 3870"/>
                <a:gd name="T1" fmla="*/ 720 h 720"/>
                <a:gd name="T2" fmla="*/ 0 w 3870"/>
                <a:gd name="T3" fmla="*/ 0 h 720"/>
                <a:gd name="T4" fmla="*/ 3870 w 3870"/>
                <a:gd name="T5" fmla="*/ 0 h 720"/>
                <a:gd name="T6" fmla="*/ 3870 w 3870"/>
                <a:gd name="T7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0" h="720">
                  <a:moveTo>
                    <a:pt x="0" y="720"/>
                  </a:moveTo>
                  <a:lnTo>
                    <a:pt x="0" y="0"/>
                  </a:lnTo>
                  <a:lnTo>
                    <a:pt x="3870" y="0"/>
                  </a:lnTo>
                  <a:lnTo>
                    <a:pt x="3870" y="720"/>
                  </a:lnTo>
                </a:path>
              </a:pathLst>
            </a:custGeom>
            <a:noFill/>
            <a:ln w="31750" cap="rnd" cmpd="sng" algn="ctr">
              <a:solidFill>
                <a:srgbClr val="16A1B3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+mn-cs"/>
              </a:endParaRP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5470525" y="2484571"/>
              <a:ext cx="63500" cy="4192455"/>
              <a:chOff x="4921250" y="2113096"/>
              <a:chExt cx="63500" cy="4192455"/>
            </a:xfrm>
          </p:grpSpPr>
          <p:cxnSp>
            <p:nvCxnSpPr>
              <p:cNvPr id="126" name="직선 연결선 125"/>
              <p:cNvCxnSpPr/>
              <p:nvPr/>
            </p:nvCxnSpPr>
            <p:spPr>
              <a:xfrm flipV="1">
                <a:off x="4953000" y="2266950"/>
                <a:ext cx="0" cy="4038601"/>
              </a:xfrm>
              <a:prstGeom prst="line">
                <a:avLst/>
              </a:prstGeom>
              <a:noFill/>
              <a:ln w="12700" cap="rnd" cmpd="sng" algn="ctr">
                <a:solidFill>
                  <a:srgbClr val="44546A">
                    <a:lumMod val="20000"/>
                    <a:lumOff val="80000"/>
                  </a:srgbClr>
                </a:solidFill>
                <a:prstDash val="solid"/>
                <a:round/>
              </a:ln>
              <a:effectLst/>
            </p:spPr>
          </p:cxnSp>
          <p:sp>
            <p:nvSpPr>
              <p:cNvPr id="127" name="타원 126"/>
              <p:cNvSpPr/>
              <p:nvPr/>
            </p:nvSpPr>
            <p:spPr>
              <a:xfrm>
                <a:off x="4921250" y="2113096"/>
                <a:ext cx="63500" cy="63500"/>
              </a:xfrm>
              <a:prstGeom prst="ellipse">
                <a:avLst/>
              </a:prstGeom>
              <a:solidFill>
                <a:srgbClr val="44546A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</p:grpSp>
      <p:graphicFrame>
        <p:nvGraphicFramePr>
          <p:cNvPr id="18" name="Chart 4">
            <a:extLst>
              <a:ext uri="{FF2B5EF4-FFF2-40B4-BE49-F238E27FC236}">
                <a16:creationId xmlns:a16="http://schemas.microsoft.com/office/drawing/2014/main" id="{F4075476-1AF3-47C9-883D-6418AF128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9191751"/>
              </p:ext>
            </p:extLst>
          </p:nvPr>
        </p:nvGraphicFramePr>
        <p:xfrm>
          <a:off x="1067880" y="2017520"/>
          <a:ext cx="4381500" cy="360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F9B665-7090-47FA-8866-E894CE34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996" y="2551159"/>
            <a:ext cx="4014977" cy="292347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4C06AA-89E3-4C45-B7AA-D4F3F2A26691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370704-AAC9-4E76-92A1-91444B0EB665}"/>
              </a:ext>
            </a:extLst>
          </p:cNvPr>
          <p:cNvSpPr/>
          <p:nvPr/>
        </p:nvSpPr>
        <p:spPr>
          <a:xfrm>
            <a:off x="121921" y="4632960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5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54A745-16C3-438A-8210-9895C1BFC438}"/>
              </a:ext>
            </a:extLst>
          </p:cNvPr>
          <p:cNvSpPr/>
          <p:nvPr/>
        </p:nvSpPr>
        <p:spPr>
          <a:xfrm>
            <a:off x="881063" y="670852"/>
            <a:ext cx="1988365" cy="46166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  <a:endParaRPr lang="ko-KR" altLang="en-US" sz="3000" b="1" spc="-1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437D1-F0A0-416B-91CA-46C543936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24" b="-2472"/>
          <a:stretch/>
        </p:blipFill>
        <p:spPr>
          <a:xfrm>
            <a:off x="1089776" y="2407920"/>
            <a:ext cx="4256130" cy="4632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D6826-0539-4D1A-90B8-452F260676C3}"/>
              </a:ext>
            </a:extLst>
          </p:cNvPr>
          <p:cNvSpPr txBox="1"/>
          <p:nvPr/>
        </p:nvSpPr>
        <p:spPr>
          <a:xfrm>
            <a:off x="3512462" y="1547978"/>
            <a:ext cx="4113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" panose="020B0600000101010101"/>
              </a:rPr>
              <a:t>워드 클라우드를 통해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" panose="020B0600000101010101"/>
            </a:endParaRPr>
          </a:p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" panose="020B0600000101010101"/>
              </a:rPr>
              <a:t>주제 선정에 필요한 키워드 확인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" panose="020B0600000101010101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D56DBD-FA27-40B2-B1D2-C303946B0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" b="3826"/>
          <a:stretch/>
        </p:blipFill>
        <p:spPr>
          <a:xfrm>
            <a:off x="5601652" y="2761863"/>
            <a:ext cx="3924606" cy="3830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4F9AF1-D7CC-4FE8-8517-A01519357BF6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설명선: 굽은 선 11">
            <a:extLst>
              <a:ext uri="{FF2B5EF4-FFF2-40B4-BE49-F238E27FC236}">
                <a16:creationId xmlns:a16="http://schemas.microsoft.com/office/drawing/2014/main" id="{AE9820DF-A15A-411F-8DCE-38CCFF5A307B}"/>
              </a:ext>
            </a:extLst>
          </p:cNvPr>
          <p:cNvSpPr/>
          <p:nvPr/>
        </p:nvSpPr>
        <p:spPr>
          <a:xfrm>
            <a:off x="8514079" y="2252810"/>
            <a:ext cx="1818640" cy="707886"/>
          </a:xfrm>
          <a:prstGeom prst="borderCallout2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포트홀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결빙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교통사고</a:t>
            </a:r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66A408A2-14A8-4E59-8B54-58989FB00910}"/>
              </a:ext>
            </a:extLst>
          </p:cNvPr>
          <p:cNvSpPr/>
          <p:nvPr/>
        </p:nvSpPr>
        <p:spPr>
          <a:xfrm flipH="1">
            <a:off x="950371" y="2252810"/>
            <a:ext cx="1674401" cy="707886"/>
          </a:xfrm>
          <a:prstGeom prst="borderCallout2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염화칼슘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제설제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제설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6EC9FA-6BDE-48E2-A428-EEB4A79AC2D9}"/>
              </a:ext>
            </a:extLst>
          </p:cNvPr>
          <p:cNvSpPr/>
          <p:nvPr/>
        </p:nvSpPr>
        <p:spPr>
          <a:xfrm>
            <a:off x="116946" y="4531359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7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직사각형 140"/>
          <p:cNvSpPr/>
          <p:nvPr/>
        </p:nvSpPr>
        <p:spPr>
          <a:xfrm>
            <a:off x="881063" y="670852"/>
            <a:ext cx="1988365" cy="46166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  <a:endParaRPr lang="ko-KR" altLang="en-US" sz="3000" b="1" spc="-1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16001" y="1884484"/>
            <a:ext cx="9421812" cy="4700466"/>
            <a:chOff x="5761634" y="1884484"/>
            <a:chExt cx="4514635" cy="4700466"/>
          </a:xfrm>
        </p:grpSpPr>
        <p:sp>
          <p:nvSpPr>
            <p:cNvPr id="47" name="양쪽 모서리가 둥근 사각형 46"/>
            <p:cNvSpPr/>
            <p:nvPr/>
          </p:nvSpPr>
          <p:spPr>
            <a:xfrm>
              <a:off x="5770934" y="1884484"/>
              <a:ext cx="4420897" cy="4700466"/>
            </a:xfrm>
            <a:prstGeom prst="round2SameRect">
              <a:avLst>
                <a:gd name="adj1" fmla="val 6086"/>
                <a:gd name="adj2" fmla="val 0"/>
              </a:avLst>
            </a:prstGeom>
            <a:solidFill>
              <a:sysClr val="window" lastClr="FFFFFF"/>
            </a:solidFill>
            <a:ln w="31750" cap="flat" cmpd="sng" algn="ctr">
              <a:solidFill>
                <a:srgbClr val="0072B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Text Box 295"/>
            <p:cNvSpPr txBox="1">
              <a:spLocks noChangeArrowheads="1"/>
            </p:cNvSpPr>
            <p:nvPr/>
          </p:nvSpPr>
          <p:spPr bwMode="gray">
            <a:xfrm>
              <a:off x="5840772" y="2017545"/>
              <a:ext cx="4261015" cy="199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27AD0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pattFill prst="ltUpDiag">
                    <a:fgClr>
                      <a:srgbClr val="3D95CB"/>
                    </a:fgClr>
                    <a:bgClr>
                      <a:srgbClr val="A3D0EB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92075" indent="-92075" eaLnBrk="0" hangingPunct="0">
                <a:defRPr kumimoji="1" sz="1200">
                  <a:solidFill>
                    <a:schemeClr val="tx2"/>
                  </a:solidFill>
                  <a:latin typeface="KoPub돋움체 Medium" pitchFamily="50" charset="-127"/>
                  <a:ea typeface="KoPub돋움체 Medium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2"/>
                  </a:solidFill>
                  <a:latin typeface="KoPub돋움체 Medium" pitchFamily="50" charset="-127"/>
                  <a:ea typeface="KoPub돋움체 Medium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2"/>
                  </a:solidFill>
                  <a:latin typeface="KoPub돋움체 Medium" pitchFamily="50" charset="-127"/>
                  <a:ea typeface="KoPub돋움체 Medium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2"/>
                  </a:solidFill>
                  <a:latin typeface="KoPub돋움체 Medium" pitchFamily="50" charset="-127"/>
                  <a:ea typeface="KoPub돋움체 Medium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2"/>
                  </a:solidFill>
                  <a:latin typeface="KoPub돋움체 Medium" pitchFamily="50" charset="-127"/>
                  <a:ea typeface="KoPub돋움체 Medium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KoPub돋움체 Medium" pitchFamily="50" charset="-127"/>
                  <a:ea typeface="KoPub돋움체 Medium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KoPub돋움체 Medium" pitchFamily="50" charset="-127"/>
                  <a:ea typeface="KoPub돋움체 Medium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KoPub돋움체 Medium" pitchFamily="50" charset="-127"/>
                  <a:ea typeface="KoPub돋움체 Medium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2"/>
                  </a:solidFill>
                  <a:latin typeface="KoPub돋움체 Medium" pitchFamily="50" charset="-127"/>
                  <a:ea typeface="KoPub돋움체 Medium" pitchFamily="50" charset="-127"/>
                </a:defRPr>
              </a:lvl9pPr>
            </a:lstStyle>
            <a:p>
              <a:pPr marL="0" marR="0" lvl="0" indent="-92075" algn="ctr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C95DD"/>
                </a:buClr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-1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2BC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>
              <a:off x="9196313" y="1971969"/>
              <a:ext cx="909202" cy="424288"/>
            </a:xfrm>
            <a:prstGeom prst="round2SameRect">
              <a:avLst>
                <a:gd name="adj1" fmla="val 42517"/>
                <a:gd name="adj2" fmla="val 0"/>
              </a:avLst>
            </a:prstGeom>
            <a:solidFill>
              <a:srgbClr val="0072BC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9274488" y="1964773"/>
              <a:ext cx="752847" cy="3516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-5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2BC"/>
                  </a:solidFill>
                  <a:effectLst/>
                  <a:uLnTx/>
                  <a:uFillTx/>
                  <a:latin typeface="Century Gothic"/>
                  <a:ea typeface="나눔스퀘어 Bold" panose="020B0600000101010101" pitchFamily="50" charset="-127"/>
                </a:rPr>
                <a:t>TO-BE</a:t>
              </a:r>
            </a:p>
          </p:txBody>
        </p:sp>
        <p:sp>
          <p:nvSpPr>
            <p:cNvPr id="55" name="한쪽 모서리가 둥근 사각형 54"/>
            <p:cNvSpPr/>
            <p:nvPr/>
          </p:nvSpPr>
          <p:spPr>
            <a:xfrm>
              <a:off x="5761634" y="2289966"/>
              <a:ext cx="4430200" cy="744687"/>
            </a:xfrm>
            <a:prstGeom prst="round1Rect">
              <a:avLst>
                <a:gd name="adj" fmla="val 0"/>
              </a:avLst>
            </a:prstGeom>
            <a:solidFill>
              <a:srgbClr val="0072BC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대전광역시 최적의 제설 대응 제안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A7ADEB-24DA-43BA-A61D-32124F3F381E}"/>
                </a:ext>
              </a:extLst>
            </p:cNvPr>
            <p:cNvSpPr txBox="1"/>
            <p:nvPr/>
          </p:nvSpPr>
          <p:spPr>
            <a:xfrm>
              <a:off x="5998317" y="3148224"/>
              <a:ext cx="4277952" cy="3034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fontAlgn="base"/>
              <a:endParaRPr lang="ko-KR" altLang="en-US" dirty="0"/>
            </a:p>
            <a:p>
              <a:pPr fontAlgn="base"/>
              <a:endParaRPr lang="en-US" altLang="ko-KR" dirty="0"/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0072BC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교통사고 중 결빙사고 다발지역의 순위 파악 후</a:t>
              </a:r>
              <a:r>
                <a:rPr kumimoji="1" lang="en-US" altLang="ko-KR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 </a:t>
              </a:r>
              <a:r>
                <a:rPr kumimoji="1" lang="ko-KR" altLang="en-US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유의미한 수치를 찾는다</a:t>
              </a:r>
              <a:r>
                <a:rPr kumimoji="1" lang="en-US" altLang="ko-KR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.</a:t>
              </a: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0072BC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교통량이 많은 곳과 교통사고와의 관계가 있는지 분석한다</a:t>
              </a:r>
              <a:r>
                <a:rPr kumimoji="1" lang="en-US" altLang="ko-KR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.</a:t>
              </a: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0072BC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날씨에 따른 교통사고와의 연관성을 파악한다</a:t>
              </a:r>
              <a:r>
                <a:rPr kumimoji="1" lang="en-US" altLang="ko-KR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.</a:t>
              </a: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0072BC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건물 높이에 따른 음지 영역을 확인하고 결빙사고와의 연관성을 파악한다</a:t>
              </a:r>
              <a:r>
                <a:rPr kumimoji="1" lang="en-US" altLang="ko-KR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.</a:t>
              </a: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0072BC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r>
                <a:rPr kumimoji="1" lang="ko-KR" altLang="en-US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지표면 온도와 일조량을 비교하여 온도가 낮은 지역을 파악한다</a:t>
              </a:r>
              <a:r>
                <a:rPr kumimoji="1" lang="en-US" altLang="ko-KR" sz="2000" kern="0" spc="-46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44546A">
                      <a:lumMod val="50000"/>
                    </a:srgbClr>
                  </a:solidFill>
                  <a:latin typeface="나눔스퀘어" panose="020B0600000101010101" pitchFamily="50" charset="-127"/>
                  <a:ea typeface="나눔스퀘어"/>
                </a:rPr>
                <a:t>.</a:t>
              </a: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0072BC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endParaRPr kumimoji="1" lang="en-US" altLang="ko-KR" sz="2000" kern="0" spc="-46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스퀘어" panose="020B0600000101010101" pitchFamily="50" charset="-127"/>
                <a:ea typeface="나눔스퀘어"/>
              </a:endParaRPr>
            </a:p>
            <a:p>
              <a:pPr marL="228600" indent="-228600" defTabSz="457200" latinLnBrk="0">
                <a:spcBef>
                  <a:spcPts val="500"/>
                </a:spcBef>
                <a:buClr>
                  <a:srgbClr val="0072BC">
                    <a:lumMod val="40000"/>
                    <a:lumOff val="60000"/>
                  </a:srgbClr>
                </a:buClr>
                <a:buSzPct val="60000"/>
                <a:buFont typeface="Wingdings" panose="05000000000000000000" pitchFamily="2" charset="2"/>
                <a:buChar char="l"/>
                <a:defRPr/>
              </a:pPr>
              <a:endParaRPr kumimoji="1" lang="en-US" altLang="ko-KR" sz="1200" kern="0" spc="-46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스퀘어" panose="020B0600000101010101" pitchFamily="50" charset="-127"/>
                <a:ea typeface="나눔스퀘어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3C2EF3-DEA2-4AC8-94FE-09CC935CBEFA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514487-1E2F-40F7-82AE-38AB914D0F64}"/>
              </a:ext>
            </a:extLst>
          </p:cNvPr>
          <p:cNvSpPr/>
          <p:nvPr/>
        </p:nvSpPr>
        <p:spPr>
          <a:xfrm>
            <a:off x="97479" y="4563110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22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43166" y="2302329"/>
            <a:ext cx="3186450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800" b="1" spc="-14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rgbClr val="FEE9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데이터</a:t>
            </a:r>
          </a:p>
        </p:txBody>
      </p:sp>
      <p:sp>
        <p:nvSpPr>
          <p:cNvPr id="12" name="타원 11"/>
          <p:cNvSpPr/>
          <p:nvPr/>
        </p:nvSpPr>
        <p:spPr>
          <a:xfrm>
            <a:off x="1374776" y="2421916"/>
            <a:ext cx="527050" cy="5270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800" b="1" spc="-20" dirty="0">
              <a:ln>
                <a:solidFill>
                  <a:srgbClr val="C6C9D0">
                    <a:alpha val="0"/>
                  </a:srgbClr>
                </a:solidFill>
              </a:ln>
              <a:solidFill>
                <a:srgbClr val="2A5082"/>
              </a:solidFill>
              <a:latin typeface="Century Gothic" panose="020B0502020202020204" pitchFamily="34" charset="0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33588" y="2925888"/>
            <a:ext cx="376237" cy="0"/>
          </a:xfrm>
          <a:prstGeom prst="line">
            <a:avLst/>
          </a:prstGeom>
          <a:ln w="19050">
            <a:solidFill>
              <a:srgbClr val="8A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543166" y="4038156"/>
            <a:ext cx="2654573" cy="8494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23850" indent="-323850">
              <a:lnSpc>
                <a:spcPct val="120000"/>
              </a:lnSpc>
              <a:spcAft>
                <a:spcPts val="600"/>
              </a:spcAft>
              <a:buClr>
                <a:prstClr val="white"/>
              </a:buClr>
              <a:buSzPct val="100000"/>
              <a:buFont typeface="+mj-lt"/>
              <a:buAutoNum type="arabicPeriod"/>
            </a:pPr>
            <a:r>
              <a:rPr lang="ko-KR" altLang="en-US" sz="2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모델 프로세스</a:t>
            </a:r>
            <a:endParaRPr lang="en-US" altLang="ko-KR" sz="2200" b="1" spc="-10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23850" lvl="0" indent="-323850">
              <a:lnSpc>
                <a:spcPct val="120000"/>
              </a:lnSpc>
              <a:spcAft>
                <a:spcPts val="600"/>
              </a:spcAft>
              <a:buClr>
                <a:prstClr val="white"/>
              </a:buClr>
              <a:buSzPct val="100000"/>
              <a:buFont typeface="+mj-lt"/>
              <a:buAutoNum type="arabicPeriod"/>
            </a:pPr>
            <a:r>
              <a:rPr lang="ko-KR" altLang="en-US" sz="2200" b="1" spc="-10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데이터 목록</a:t>
            </a:r>
            <a:endParaRPr lang="en-US" altLang="ko-KR" sz="2200" b="1" spc="-100" dirty="0">
              <a:ln>
                <a:solidFill>
                  <a:srgbClr val="C6C9D0">
                    <a:alpha val="0"/>
                  </a:srgbClr>
                </a:solidFill>
              </a:ln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6760" y="1937408"/>
            <a:ext cx="10801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b="1" spc="-20" dirty="0">
                <a:ln>
                  <a:solidFill>
                    <a:srgbClr val="C6C9D0">
                      <a:alpha val="0"/>
                    </a:srgbClr>
                  </a:solidFill>
                </a:ln>
                <a:solidFill>
                  <a:srgbClr val="FF9933"/>
                </a:solidFill>
                <a:latin typeface="Century Gothic" panose="020B0502020202020204" pitchFamily="34" charset="0"/>
                <a:ea typeface="나눔스퀘어 Bold" panose="020B0600000101010101" pitchFamily="50" charset="-127"/>
              </a:rPr>
              <a:t>CHAPTER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8817" y="2495542"/>
            <a:ext cx="1635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300" normalizeH="0" baseline="0" noProof="0">
                <a:ln>
                  <a:solidFill>
                    <a:srgbClr val="B5B9C5">
                      <a:alpha val="0"/>
                    </a:srgbClr>
                  </a:solidFill>
                </a:ln>
                <a:solidFill>
                  <a:srgbClr val="2A5082"/>
                </a:solidFill>
                <a:effectLst/>
                <a:uLnTx/>
                <a:uFillTx/>
                <a:latin typeface="Times New Roman" panose="02020603050405020304" pitchFamily="18" charset="0"/>
                <a:ea typeface="나눔스퀘어 Bold" panose="020B0600000101010101" pitchFamily="50" charset="-127"/>
              </a:rPr>
              <a:t>II</a:t>
            </a:r>
            <a:endParaRPr kumimoji="0" lang="en-US" altLang="ko-KR" sz="2400" b="1" i="0" u="none" strike="noStrike" kern="1200" cap="none" spc="-300" normalizeH="0" baseline="0" noProof="0" dirty="0">
              <a:ln>
                <a:solidFill>
                  <a:srgbClr val="B5B9C5">
                    <a:alpha val="0"/>
                  </a:srgbClr>
                </a:solidFill>
              </a:ln>
              <a:solidFill>
                <a:srgbClr val="2A5082"/>
              </a:solidFill>
              <a:effectLst/>
              <a:uLnTx/>
              <a:uFillTx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6247A3-38C7-42C3-A6D9-2870A654F30D}"/>
              </a:ext>
            </a:extLst>
          </p:cNvPr>
          <p:cNvSpPr/>
          <p:nvPr/>
        </p:nvSpPr>
        <p:spPr>
          <a:xfrm>
            <a:off x="0" y="4887556"/>
            <a:ext cx="467360" cy="2549564"/>
          </a:xfrm>
          <a:prstGeom prst="ellipse">
            <a:avLst/>
          </a:prstGeom>
          <a:solidFill>
            <a:srgbClr val="28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27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60BC07-D41C-41B9-9917-A37F606A0566}"/>
              </a:ext>
            </a:extLst>
          </p:cNvPr>
          <p:cNvSpPr/>
          <p:nvPr/>
        </p:nvSpPr>
        <p:spPr>
          <a:xfrm>
            <a:off x="1004766" y="1564171"/>
            <a:ext cx="9277154" cy="5253190"/>
          </a:xfrm>
          <a:prstGeom prst="roundRect">
            <a:avLst/>
          </a:prstGeom>
          <a:ln w="412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63" dirty="0">
              <a:ea typeface="나눔스퀘어" panose="020B0600000101010101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3E8377-0230-49FA-807B-0BDCD2F2FBBA}"/>
              </a:ext>
            </a:extLst>
          </p:cNvPr>
          <p:cNvGrpSpPr/>
          <p:nvPr/>
        </p:nvGrpSpPr>
        <p:grpSpPr>
          <a:xfrm>
            <a:off x="1881102" y="1836575"/>
            <a:ext cx="7805945" cy="483940"/>
            <a:chOff x="956040" y="369116"/>
            <a:chExt cx="8089612" cy="59561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1B84506-9CE1-4547-B881-2385CDBE1CF9}"/>
                </a:ext>
              </a:extLst>
            </p:cNvPr>
            <p:cNvSpPr/>
            <p:nvPr/>
          </p:nvSpPr>
          <p:spPr>
            <a:xfrm>
              <a:off x="956040" y="369116"/>
              <a:ext cx="3143139" cy="59561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63" dirty="0">
                  <a:ea typeface="나눔스퀘어" panose="020B0600000101010101"/>
                </a:rPr>
                <a:t>데이터수집 및 정제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4440E68-0942-4947-B4BE-3205FF1E752B}"/>
                </a:ext>
              </a:extLst>
            </p:cNvPr>
            <p:cNvSpPr/>
            <p:nvPr/>
          </p:nvSpPr>
          <p:spPr>
            <a:xfrm>
              <a:off x="4231246" y="369116"/>
              <a:ext cx="3020109" cy="59561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63" dirty="0">
                  <a:ea typeface="나눔스퀘어" panose="020B0600000101010101"/>
                </a:rPr>
                <a:t>데이터분석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5E18FBB-85B2-4E39-819F-A5140157922B}"/>
                </a:ext>
              </a:extLst>
            </p:cNvPr>
            <p:cNvSpPr/>
            <p:nvPr/>
          </p:nvSpPr>
          <p:spPr>
            <a:xfrm>
              <a:off x="7383422" y="369116"/>
              <a:ext cx="1662230" cy="59561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63" dirty="0">
                  <a:ea typeface="나눔스퀘어" panose="020B0600000101010101"/>
                </a:rPr>
                <a:t>분석활용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D2A7DA-AE83-481F-9849-6E6940CCF4F6}"/>
              </a:ext>
            </a:extLst>
          </p:cNvPr>
          <p:cNvGrpSpPr/>
          <p:nvPr/>
        </p:nvGrpSpPr>
        <p:grpSpPr>
          <a:xfrm>
            <a:off x="1615912" y="2553818"/>
            <a:ext cx="1646195" cy="3961464"/>
            <a:chOff x="197420" y="2213849"/>
            <a:chExt cx="1646195" cy="396146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5628A53-041E-4B8B-8B8C-E2EFE478DF0B}"/>
                </a:ext>
              </a:extLst>
            </p:cNvPr>
            <p:cNvSpPr/>
            <p:nvPr/>
          </p:nvSpPr>
          <p:spPr>
            <a:xfrm>
              <a:off x="444841" y="2213849"/>
              <a:ext cx="1394801" cy="832388"/>
            </a:xfrm>
            <a:prstGeom prst="round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ea typeface="나눔스퀘어" panose="020B0600000101010101"/>
                </a:rPr>
                <a:t>도로교통정보</a:t>
              </a:r>
              <a:endParaRPr lang="en-US" altLang="ko-KR" sz="1100" dirty="0">
                <a:ea typeface="나눔스퀘어" panose="020B0600000101010101"/>
              </a:endParaRPr>
            </a:p>
            <a:p>
              <a:pPr algn="ctr"/>
              <a:r>
                <a:rPr lang="en-US" altLang="ko-KR" sz="1100" dirty="0">
                  <a:ea typeface="나눔스퀘어" panose="020B0600000101010101"/>
                </a:rPr>
                <a:t>(</a:t>
              </a:r>
              <a:r>
                <a:rPr lang="ko-KR" altLang="en-US" sz="1100" dirty="0">
                  <a:ea typeface="나눔스퀘어" panose="020B0600000101010101"/>
                </a:rPr>
                <a:t>도로교통데이터</a:t>
              </a:r>
              <a:endParaRPr lang="en-US" altLang="ko-KR" sz="1100" dirty="0">
                <a:ea typeface="나눔스퀘어" panose="020B0600000101010101"/>
              </a:endParaRPr>
            </a:p>
            <a:p>
              <a:pPr algn="ctr"/>
              <a:r>
                <a:rPr lang="en-US" altLang="ko-KR" sz="1100" dirty="0">
                  <a:ea typeface="나눔스퀘어" panose="020B0600000101010101"/>
                </a:rPr>
                <a:t>DW </a:t>
              </a:r>
              <a:r>
                <a:rPr lang="ko-KR" altLang="en-US" sz="1100" dirty="0">
                  <a:ea typeface="나눔스퀘어" panose="020B0600000101010101"/>
                </a:rPr>
                <a:t>시스템</a:t>
              </a:r>
              <a:r>
                <a:rPr lang="en-US" altLang="ko-KR" sz="1100" dirty="0">
                  <a:ea typeface="나눔스퀘어" panose="020B0600000101010101"/>
                </a:rPr>
                <a:t>)</a:t>
              </a:r>
              <a:endParaRPr lang="ko-KR" altLang="en-US" sz="1100" dirty="0">
                <a:ea typeface="나눔스퀘어" panose="020B0600000101010101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203839A-FB2C-42F4-8DAB-458D6243CF35}"/>
                </a:ext>
              </a:extLst>
            </p:cNvPr>
            <p:cNvSpPr/>
            <p:nvPr/>
          </p:nvSpPr>
          <p:spPr>
            <a:xfrm>
              <a:off x="444841" y="3232322"/>
              <a:ext cx="1394801" cy="906658"/>
            </a:xfrm>
            <a:prstGeom prst="round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ea typeface="나눔스퀘어" panose="020B0600000101010101"/>
                </a:rPr>
                <a:t>교통사고정보</a:t>
              </a:r>
              <a:endParaRPr lang="en-US" altLang="ko-KR" sz="1100" dirty="0">
                <a:ea typeface="나눔스퀘어" panose="020B0600000101010101"/>
              </a:endParaRPr>
            </a:p>
            <a:p>
              <a:pPr algn="ctr"/>
              <a:r>
                <a:rPr lang="en-US" altLang="ko-KR" sz="1100" dirty="0">
                  <a:ea typeface="나눔스퀘어" panose="020B0600000101010101"/>
                </a:rPr>
                <a:t>(</a:t>
              </a:r>
              <a:r>
                <a:rPr lang="ko-KR" altLang="en-US" sz="1100" dirty="0" err="1">
                  <a:ea typeface="나눔스퀘어" panose="020B0600000101010101"/>
                </a:rPr>
                <a:t>공공데이터포털</a:t>
              </a:r>
              <a:r>
                <a:rPr lang="en-US" altLang="ko-KR" sz="1100" dirty="0">
                  <a:ea typeface="나눔스퀘어" panose="020B0600000101010101"/>
                </a:rPr>
                <a:t>)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EE254A6-0F28-46AD-988D-9D1D06ACC4EA}"/>
                </a:ext>
              </a:extLst>
            </p:cNvPr>
            <p:cNvSpPr/>
            <p:nvPr/>
          </p:nvSpPr>
          <p:spPr>
            <a:xfrm>
              <a:off x="197420" y="4325065"/>
              <a:ext cx="1646195" cy="832388"/>
            </a:xfrm>
            <a:prstGeom prst="round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ea typeface="나눔스퀘어" panose="020B0600000101010101"/>
                </a:rPr>
                <a:t>기상정보</a:t>
              </a:r>
              <a:endParaRPr lang="en-US" altLang="ko-KR" sz="1100" dirty="0">
                <a:ea typeface="나눔스퀘어" panose="020B0600000101010101"/>
              </a:endParaRPr>
            </a:p>
            <a:p>
              <a:pPr algn="ctr"/>
              <a:r>
                <a:rPr lang="en-US" altLang="ko-KR" sz="1100" dirty="0">
                  <a:ea typeface="나눔스퀘어" panose="020B0600000101010101"/>
                </a:rPr>
                <a:t>(</a:t>
              </a:r>
              <a:r>
                <a:rPr lang="ko-KR" altLang="en-US" sz="1100" dirty="0">
                  <a:ea typeface="나눔스퀘어" panose="020B0600000101010101"/>
                </a:rPr>
                <a:t>기상청 </a:t>
              </a:r>
              <a:r>
                <a:rPr lang="ko-KR" altLang="en-US" sz="1100" dirty="0" err="1">
                  <a:ea typeface="나눔스퀘어" panose="020B0600000101010101"/>
                </a:rPr>
                <a:t>기상자료개방포털</a:t>
              </a:r>
              <a:r>
                <a:rPr lang="en-US" altLang="ko-KR" sz="1100" dirty="0">
                  <a:ea typeface="나눔스퀘어" panose="020B0600000101010101"/>
                </a:rPr>
                <a:t>)</a:t>
              </a:r>
              <a:endParaRPr lang="ko-KR" altLang="en-US" sz="1100" dirty="0">
                <a:ea typeface="나눔스퀘어" panose="020B0600000101010101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797D5F-7E57-4AC7-9B0B-56E6978AD067}"/>
                </a:ext>
              </a:extLst>
            </p:cNvPr>
            <p:cNvSpPr/>
            <p:nvPr/>
          </p:nvSpPr>
          <p:spPr>
            <a:xfrm>
              <a:off x="197420" y="5342925"/>
              <a:ext cx="1628667" cy="832388"/>
            </a:xfrm>
            <a:prstGeom prst="round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ea typeface="나눔스퀘어" panose="020B0600000101010101"/>
                </a:rPr>
                <a:t>지표면온도데이터</a:t>
              </a:r>
              <a:endParaRPr lang="en-US" altLang="ko-KR" sz="1100" dirty="0">
                <a:ea typeface="나눔스퀘어" panose="020B0600000101010101"/>
              </a:endParaRPr>
            </a:p>
            <a:p>
              <a:pPr algn="ctr"/>
              <a:r>
                <a:rPr lang="en-US" altLang="ko-KR" sz="1100" dirty="0">
                  <a:ea typeface="나눔스퀘어" panose="020B0600000101010101"/>
                </a:rPr>
                <a:t>(</a:t>
              </a:r>
              <a:r>
                <a:rPr lang="ko-KR" altLang="en-US" sz="1100" dirty="0">
                  <a:ea typeface="나눔스퀘어" panose="020B0600000101010101"/>
                </a:rPr>
                <a:t>기상청 </a:t>
              </a:r>
              <a:r>
                <a:rPr lang="ko-KR" altLang="en-US" sz="1100" dirty="0" err="1">
                  <a:ea typeface="나눔스퀘어" panose="020B0600000101010101"/>
                </a:rPr>
                <a:t>기상자료개방포털</a:t>
              </a:r>
              <a:r>
                <a:rPr lang="en-US" altLang="ko-KR" sz="1100" dirty="0">
                  <a:ea typeface="나눔스퀘어" panose="020B0600000101010101"/>
                </a:rPr>
                <a:t>,</a:t>
              </a:r>
            </a:p>
            <a:p>
              <a:pPr algn="ctr"/>
              <a:r>
                <a:rPr lang="en-US" altLang="ko-KR" sz="1100" dirty="0">
                  <a:ea typeface="나눔스퀘어" panose="020B0600000101010101"/>
                </a:rPr>
                <a:t> USGS)</a:t>
              </a:r>
              <a:endParaRPr lang="ko-KR" altLang="en-US" sz="1100" dirty="0">
                <a:ea typeface="나눔스퀘어" panose="020B0600000101010101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C02CB6-9486-493A-AEC3-7F1CA66FAD85}"/>
              </a:ext>
            </a:extLst>
          </p:cNvPr>
          <p:cNvGrpSpPr/>
          <p:nvPr/>
        </p:nvGrpSpPr>
        <p:grpSpPr>
          <a:xfrm>
            <a:off x="3793731" y="3916276"/>
            <a:ext cx="1151380" cy="2606845"/>
            <a:chOff x="2375239" y="3576307"/>
            <a:chExt cx="1151380" cy="260684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19348E5-AC6D-45CA-92D8-DB31EBA74C2A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flipH="1">
              <a:off x="2935387" y="4047875"/>
              <a:ext cx="4981" cy="113609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ABEB1CF-E878-4B62-AA29-58CA8FC2ED6B}"/>
                </a:ext>
              </a:extLst>
            </p:cNvPr>
            <p:cNvSpPr/>
            <p:nvPr/>
          </p:nvSpPr>
          <p:spPr>
            <a:xfrm>
              <a:off x="2379687" y="3576307"/>
              <a:ext cx="1121362" cy="471568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38" dirty="0" err="1">
                  <a:ea typeface="나눔스퀘어" panose="020B0600000101010101"/>
                </a:rPr>
                <a:t>데이터전처리</a:t>
              </a:r>
              <a:endParaRPr lang="en-US" altLang="ko-KR" sz="1138" dirty="0">
                <a:ea typeface="나눔스퀘어" panose="020B0600000101010101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12DA2A7-9F21-48A6-BD92-2AEF21B7BB83}"/>
                </a:ext>
              </a:extLst>
            </p:cNvPr>
            <p:cNvSpPr/>
            <p:nvPr/>
          </p:nvSpPr>
          <p:spPr>
            <a:xfrm>
              <a:off x="2375239" y="5183968"/>
              <a:ext cx="1120295" cy="471568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38" dirty="0">
                  <a:ea typeface="나눔스퀘어" panose="020B0600000101010101"/>
                </a:rPr>
                <a:t>데이터병합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CB7A7D-EE61-4090-808D-2B39419F2415}"/>
                </a:ext>
              </a:extLst>
            </p:cNvPr>
            <p:cNvSpPr txBox="1"/>
            <p:nvPr/>
          </p:nvSpPr>
          <p:spPr>
            <a:xfrm>
              <a:off x="2385201" y="4238483"/>
              <a:ext cx="1107233" cy="717825"/>
            </a:xfrm>
            <a:prstGeom prst="rect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ea typeface="나눔스퀘어" panose="020B0600000101010101"/>
                </a:rPr>
                <a:t>파이썬</a:t>
              </a:r>
              <a:r>
                <a:rPr lang="en-US" altLang="ko-KR" sz="800" dirty="0">
                  <a:ea typeface="나눔스퀘어" panose="020B0600000101010101"/>
                </a:rPr>
                <a:t>, R, Q-GIS, </a:t>
              </a:r>
              <a:r>
                <a:rPr lang="en-US" altLang="ko-KR" sz="800" dirty="0" err="1">
                  <a:ea typeface="나눔스퀘어" panose="020B0600000101010101"/>
                </a:rPr>
                <a:t>BigZami</a:t>
              </a:r>
              <a:r>
                <a:rPr lang="en-US" altLang="ko-KR" sz="800" dirty="0">
                  <a:ea typeface="나눔스퀘어" panose="020B0600000101010101"/>
                </a:rPr>
                <a:t> </a:t>
              </a:r>
              <a:r>
                <a:rPr lang="ko-KR" altLang="en-US" sz="800" dirty="0">
                  <a:ea typeface="나눔스퀘어" panose="020B0600000101010101"/>
                </a:rPr>
                <a:t>등을 사용하여 각 파일에서 대전 데이터를 필터링 후 </a:t>
              </a:r>
              <a:r>
                <a:rPr lang="en-US" altLang="ko-KR" sz="800" dirty="0">
                  <a:ea typeface="나눔스퀘어" panose="020B0600000101010101"/>
                </a:rPr>
                <a:t>csv </a:t>
              </a:r>
              <a:r>
                <a:rPr lang="ko-KR" altLang="en-US" sz="800" dirty="0">
                  <a:ea typeface="나눔스퀘어" panose="020B0600000101010101"/>
                </a:rPr>
                <a:t>저장</a:t>
              </a:r>
              <a:endParaRPr lang="en-US" altLang="ko-KR" sz="800" dirty="0">
                <a:ea typeface="나눔스퀘어" panose="020B0600000101010101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2F3BCA-55CE-48DF-8B1E-34E754BB2692}"/>
                </a:ext>
              </a:extLst>
            </p:cNvPr>
            <p:cNvSpPr txBox="1"/>
            <p:nvPr/>
          </p:nvSpPr>
          <p:spPr>
            <a:xfrm>
              <a:off x="2385601" y="5715523"/>
              <a:ext cx="1141018" cy="467629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813" dirty="0">
                  <a:ea typeface="나눔스퀘어" panose="020B0600000101010101"/>
                </a:rPr>
                <a:t>정제된 데이터를 기반으로 데이터 프레임 생성</a:t>
              </a:r>
              <a:endParaRPr lang="en-US" altLang="ko-KR" sz="813" dirty="0">
                <a:ea typeface="나눔스퀘어" panose="020B0600000101010101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6B2FCD4-341C-4281-A652-47DB63D103DD}"/>
              </a:ext>
            </a:extLst>
          </p:cNvPr>
          <p:cNvSpPr/>
          <p:nvPr/>
        </p:nvSpPr>
        <p:spPr>
          <a:xfrm>
            <a:off x="5292129" y="2746329"/>
            <a:ext cx="1123345" cy="751761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ea typeface="나눔스퀘어" panose="020B0600000101010101"/>
              </a:rPr>
              <a:t>결빙사고</a:t>
            </a:r>
            <a:r>
              <a:rPr lang="en-US" altLang="ko-KR" sz="975" dirty="0">
                <a:ea typeface="나눔스퀘어" panose="020B0600000101010101"/>
              </a:rPr>
              <a:t>, </a:t>
            </a:r>
          </a:p>
          <a:p>
            <a:pPr algn="ctr"/>
            <a:r>
              <a:rPr lang="ko-KR" altLang="en-US" sz="975" dirty="0">
                <a:ea typeface="나눔스퀘어" panose="020B0600000101010101"/>
              </a:rPr>
              <a:t>날씨정보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F18AEF0-BDB1-4FCC-98EA-E6E7C9647D3A}"/>
              </a:ext>
            </a:extLst>
          </p:cNvPr>
          <p:cNvCxnSpPr>
            <a:cxnSpLocks/>
          </p:cNvCxnSpPr>
          <p:nvPr/>
        </p:nvCxnSpPr>
        <p:spPr>
          <a:xfrm flipV="1">
            <a:off x="4914025" y="3141419"/>
            <a:ext cx="375052" cy="2672133"/>
          </a:xfrm>
          <a:prstGeom prst="bentConnector3">
            <a:avLst/>
          </a:prstGeom>
          <a:ln w="158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C6754F-1937-4AE1-A62B-86424C4E7348}"/>
              </a:ext>
            </a:extLst>
          </p:cNvPr>
          <p:cNvSpPr txBox="1"/>
          <p:nvPr/>
        </p:nvSpPr>
        <p:spPr>
          <a:xfrm>
            <a:off x="5289077" y="3688738"/>
            <a:ext cx="1123345" cy="717825"/>
          </a:xfrm>
          <a:prstGeom prst="rect">
            <a:avLst/>
          </a:prstGeom>
          <a:ln w="19050"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813" dirty="0" err="1">
                <a:ea typeface="나눔스퀘어" panose="020B0600000101010101"/>
              </a:rPr>
              <a:t>전처리</a:t>
            </a:r>
            <a:r>
              <a:rPr lang="ko-KR" altLang="en-US" sz="813" dirty="0">
                <a:ea typeface="나눔스퀘어" panose="020B0600000101010101"/>
              </a:rPr>
              <a:t> 작업을 통해 얻어진 겨울철</a:t>
            </a:r>
            <a:r>
              <a:rPr lang="en-US" altLang="ko-KR" sz="813" dirty="0">
                <a:ea typeface="나눔스퀘어" panose="020B0600000101010101"/>
              </a:rPr>
              <a:t>(11~3</a:t>
            </a:r>
            <a:r>
              <a:rPr lang="ko-KR" altLang="en-US" sz="813" dirty="0">
                <a:ea typeface="나눔스퀘어" panose="020B0600000101010101"/>
              </a:rPr>
              <a:t>월</a:t>
            </a:r>
            <a:r>
              <a:rPr lang="en-US" altLang="ko-KR" sz="813" dirty="0">
                <a:ea typeface="나눔스퀘어" panose="020B0600000101010101"/>
              </a:rPr>
              <a:t>)</a:t>
            </a:r>
            <a:r>
              <a:rPr lang="ko-KR" altLang="en-US" sz="813" dirty="0">
                <a:ea typeface="나눔스퀘어" panose="020B0600000101010101"/>
              </a:rPr>
              <a:t> 기간의 교통사고 데이터</a:t>
            </a:r>
            <a:r>
              <a:rPr lang="en-US" altLang="ko-KR" sz="813" dirty="0">
                <a:ea typeface="나눔스퀘어" panose="020B0600000101010101"/>
              </a:rPr>
              <a:t>, </a:t>
            </a:r>
            <a:r>
              <a:rPr lang="ko-KR" altLang="en-US" sz="813" dirty="0">
                <a:ea typeface="나눔스퀘어" panose="020B0600000101010101"/>
              </a:rPr>
              <a:t>날씨 데이터</a:t>
            </a:r>
            <a:r>
              <a:rPr lang="en-US" altLang="ko-KR" sz="813" dirty="0">
                <a:ea typeface="나눔스퀘어" panose="020B0600000101010101"/>
              </a:rPr>
              <a:t>, </a:t>
            </a:r>
            <a:r>
              <a:rPr lang="ko-KR" altLang="en-US" sz="813" dirty="0">
                <a:ea typeface="나눔스퀘어" panose="020B0600000101010101"/>
              </a:rPr>
              <a:t>지표면온도</a:t>
            </a:r>
            <a:endParaRPr lang="en-US" altLang="ko-KR" sz="813" dirty="0">
              <a:ea typeface="나눔스퀘어" panose="020B0600000101010101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B54282-B60B-4B5D-BE18-DDD502902F62}"/>
              </a:ext>
            </a:extLst>
          </p:cNvPr>
          <p:cNvGrpSpPr/>
          <p:nvPr/>
        </p:nvGrpSpPr>
        <p:grpSpPr>
          <a:xfrm>
            <a:off x="8261805" y="2849739"/>
            <a:ext cx="1339378" cy="2351762"/>
            <a:chOff x="6792282" y="3121821"/>
            <a:chExt cx="1339378" cy="20741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E9D93F-8ECF-48F5-9BF5-425617FB673D}"/>
                </a:ext>
              </a:extLst>
            </p:cNvPr>
            <p:cNvSpPr/>
            <p:nvPr/>
          </p:nvSpPr>
          <p:spPr>
            <a:xfrm>
              <a:off x="6792282" y="3121821"/>
              <a:ext cx="1330776" cy="585860"/>
            </a:xfrm>
            <a:prstGeom prst="round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ea typeface="나눔스퀘어" panose="020B0600000101010101"/>
                </a:rPr>
                <a:t>사고다발구간에 대한 </a:t>
              </a:r>
              <a:r>
                <a:rPr lang="en-US" altLang="ko-KR" sz="975" dirty="0">
                  <a:ea typeface="나눔스퀘어" panose="020B0600000101010101"/>
                </a:rPr>
                <a:t>Q-GIS </a:t>
              </a:r>
              <a:r>
                <a:rPr lang="ko-KR" altLang="en-US" sz="975" dirty="0">
                  <a:ea typeface="나눔스퀘어" panose="020B0600000101010101"/>
                </a:rPr>
                <a:t>지도 제공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BB84757-6A05-40E7-B1F0-954FA6F22710}"/>
                </a:ext>
              </a:extLst>
            </p:cNvPr>
            <p:cNvSpPr/>
            <p:nvPr/>
          </p:nvSpPr>
          <p:spPr>
            <a:xfrm>
              <a:off x="6792282" y="3866192"/>
              <a:ext cx="1330776" cy="58586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75" dirty="0">
                  <a:ea typeface="나눔스퀘어" panose="020B0600000101010101"/>
                </a:rPr>
                <a:t>5</a:t>
              </a:r>
              <a:r>
                <a:rPr lang="ko-KR" altLang="en-US" sz="975" dirty="0">
                  <a:ea typeface="나눔스퀘어" panose="020B0600000101010101"/>
                </a:rPr>
                <a:t>개 구별 사고다발구간에 대한 지속적인 관찰 필요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A5F8A5A-6401-49A9-9E67-5347AB5CFE4D}"/>
                </a:ext>
              </a:extLst>
            </p:cNvPr>
            <p:cNvSpPr/>
            <p:nvPr/>
          </p:nvSpPr>
          <p:spPr>
            <a:xfrm>
              <a:off x="6800884" y="4610081"/>
              <a:ext cx="1330776" cy="58586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ea typeface="나눔스퀘어" panose="020B0600000101010101"/>
                </a:rPr>
                <a:t>일반 제설제로 인한 환경문제비용을 친환경 </a:t>
              </a:r>
              <a:r>
                <a:rPr lang="ko-KR" altLang="en-US" sz="975" dirty="0" err="1">
                  <a:ea typeface="나눔스퀘어" panose="020B0600000101010101"/>
                </a:rPr>
                <a:t>제설제구입</a:t>
              </a:r>
              <a:r>
                <a:rPr lang="ko-KR" altLang="en-US" sz="975" dirty="0">
                  <a:ea typeface="나눔스퀘어" panose="020B0600000101010101"/>
                </a:rPr>
                <a:t> 비용으로 대체</a:t>
              </a:r>
              <a:endParaRPr lang="en-US" altLang="ko-KR" sz="975" dirty="0">
                <a:ea typeface="나눔스퀘어" panose="020B0600000101010101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DA66553-1B85-4FF5-88DA-0612B45E3982}"/>
              </a:ext>
            </a:extLst>
          </p:cNvPr>
          <p:cNvSpPr txBox="1"/>
          <p:nvPr/>
        </p:nvSpPr>
        <p:spPr>
          <a:xfrm>
            <a:off x="7837218" y="3153349"/>
            <a:ext cx="400110" cy="12158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ko-KR" altLang="en-US" sz="1400" dirty="0">
                <a:ea typeface="나눔스퀘어" panose="020B0600000101010101"/>
              </a:rPr>
              <a:t>개선안 도출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27BF44-4619-4406-AFE1-B360383E3A74}"/>
              </a:ext>
            </a:extLst>
          </p:cNvPr>
          <p:cNvGrpSpPr/>
          <p:nvPr/>
        </p:nvGrpSpPr>
        <p:grpSpPr>
          <a:xfrm>
            <a:off x="6818689" y="2854548"/>
            <a:ext cx="1031336" cy="1861398"/>
            <a:chOff x="6453652" y="1815515"/>
            <a:chExt cx="1269336" cy="229095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667C571-4C7E-4DDA-A679-717211A1EDFC}"/>
                </a:ext>
              </a:extLst>
            </p:cNvPr>
            <p:cNvSpPr/>
            <p:nvPr/>
          </p:nvSpPr>
          <p:spPr>
            <a:xfrm>
              <a:off x="6453652" y="1815515"/>
              <a:ext cx="1266950" cy="654341"/>
            </a:xfrm>
            <a:prstGeom prst="round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ea typeface="나눔스퀘어" panose="020B0600000101010101"/>
                </a:rPr>
                <a:t>시</a:t>
              </a:r>
              <a:r>
                <a:rPr lang="en-US" altLang="ko-KR" sz="975" dirty="0">
                  <a:ea typeface="나눔스퀘어" panose="020B0600000101010101"/>
                </a:rPr>
                <a:t>/</a:t>
              </a:r>
              <a:r>
                <a:rPr lang="ko-KR" altLang="en-US" sz="975" dirty="0">
                  <a:ea typeface="나눔스퀘어" panose="020B0600000101010101"/>
                </a:rPr>
                <a:t>구별 기온과 결빙사고의 관계 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AD3BB8E-8316-4B7A-BCDF-A8223610B436}"/>
                </a:ext>
              </a:extLst>
            </p:cNvPr>
            <p:cNvSpPr/>
            <p:nvPr/>
          </p:nvSpPr>
          <p:spPr>
            <a:xfrm>
              <a:off x="6466891" y="2633820"/>
              <a:ext cx="1256097" cy="654341"/>
            </a:xfrm>
            <a:prstGeom prst="round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ea typeface="나눔스퀘어" panose="020B0600000101010101"/>
                </a:rPr>
                <a:t>지표면 온도에 따른 결빙사고 관계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71C48EF-48FD-4A99-B41D-D1C229E9AFA4}"/>
                </a:ext>
              </a:extLst>
            </p:cNvPr>
            <p:cNvSpPr/>
            <p:nvPr/>
          </p:nvSpPr>
          <p:spPr>
            <a:xfrm>
              <a:off x="6466580" y="3452126"/>
              <a:ext cx="1256099" cy="654341"/>
            </a:xfrm>
            <a:prstGeom prst="round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ea typeface="나눔스퀘어" panose="020B0600000101010101"/>
                </a:rPr>
                <a:t>지표면 온도 시각화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4B1F7CE-1879-42C9-A305-08E7122C2618}"/>
              </a:ext>
            </a:extLst>
          </p:cNvPr>
          <p:cNvGrpSpPr/>
          <p:nvPr/>
        </p:nvGrpSpPr>
        <p:grpSpPr>
          <a:xfrm>
            <a:off x="3258134" y="2995727"/>
            <a:ext cx="516664" cy="3127849"/>
            <a:chOff x="1855524" y="2655758"/>
            <a:chExt cx="516664" cy="3127849"/>
          </a:xfrm>
        </p:grpSpPr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3728131B-383C-471B-9C3F-FD59665BA8D4}"/>
                </a:ext>
              </a:extLst>
            </p:cNvPr>
            <p:cNvCxnSpPr>
              <a:cxnSpLocks/>
            </p:cNvCxnSpPr>
            <p:nvPr/>
          </p:nvCxnSpPr>
          <p:spPr>
            <a:xfrm>
              <a:off x="1855524" y="2655758"/>
              <a:ext cx="516664" cy="1177257"/>
            </a:xfrm>
            <a:prstGeom prst="bentConnector3">
              <a:avLst/>
            </a:prstGeom>
            <a:ln w="15875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AC72233A-546F-46F6-BF14-6F91E88998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5525" y="3833015"/>
              <a:ext cx="516663" cy="1950592"/>
            </a:xfrm>
            <a:prstGeom prst="bentConnector3">
              <a:avLst>
                <a:gd name="adj1" fmla="val 50001"/>
              </a:avLst>
            </a:prstGeom>
            <a:ln w="15875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32F3323-68B6-4758-AD76-7637012606AC}"/>
                </a:ext>
              </a:extLst>
            </p:cNvPr>
            <p:cNvCxnSpPr>
              <a:cxnSpLocks/>
            </p:cNvCxnSpPr>
            <p:nvPr/>
          </p:nvCxnSpPr>
          <p:spPr>
            <a:xfrm>
              <a:off x="1855524" y="4747884"/>
              <a:ext cx="26541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82CF227-82D7-45BB-B451-8BFE8E4FDE75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>
            <a:off x="6415474" y="3122210"/>
            <a:ext cx="413972" cy="6630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9A9293D-75D8-43AB-8139-4D4E1FBC7E6C}"/>
              </a:ext>
            </a:extLst>
          </p:cNvPr>
          <p:cNvCxnSpPr>
            <a:cxnSpLocks/>
            <a:stCxn id="21" idx="3"/>
            <a:endCxn id="32" idx="1"/>
          </p:cNvCxnSpPr>
          <p:nvPr/>
        </p:nvCxnSpPr>
        <p:spPr>
          <a:xfrm>
            <a:off x="6415474" y="3122210"/>
            <a:ext cx="413719" cy="1327910"/>
          </a:xfrm>
          <a:prstGeom prst="bentConnector3">
            <a:avLst/>
          </a:prstGeom>
          <a:ln w="158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4AB65D7-48DA-43AF-837C-9D792CA6C02B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 flipV="1">
            <a:off x="6415474" y="3120374"/>
            <a:ext cx="403213" cy="18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F8A2D4-1F93-4CE4-A47A-5396F22F40BC}"/>
              </a:ext>
            </a:extLst>
          </p:cNvPr>
          <p:cNvSpPr/>
          <p:nvPr/>
        </p:nvSpPr>
        <p:spPr>
          <a:xfrm>
            <a:off x="881063" y="670852"/>
            <a:ext cx="3572132" cy="46166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 lvl="0"/>
            <a:r>
              <a:rPr lang="en-US" altLang="ko-KR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000" b="1" spc="-14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모델 프로세스</a:t>
            </a:r>
            <a:endParaRPr lang="ko-KR" altLang="en-US" sz="3000" b="1" spc="-1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3E6E464-CAC0-4BEF-A8FD-7DA56CE37FB1}"/>
              </a:ext>
            </a:extLst>
          </p:cNvPr>
          <p:cNvCxnSpPr>
            <a:cxnSpLocks/>
          </p:cNvCxnSpPr>
          <p:nvPr/>
        </p:nvCxnSpPr>
        <p:spPr>
          <a:xfrm>
            <a:off x="3264899" y="4180837"/>
            <a:ext cx="26541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D0AE04-FD95-440B-A896-782B209DDF4E}"/>
              </a:ext>
            </a:extLst>
          </p:cNvPr>
          <p:cNvSpPr/>
          <p:nvPr/>
        </p:nvSpPr>
        <p:spPr>
          <a:xfrm>
            <a:off x="9916160" y="7142480"/>
            <a:ext cx="609599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0D44C33-9B87-4794-A37B-4CEC55E9A69F}"/>
              </a:ext>
            </a:extLst>
          </p:cNvPr>
          <p:cNvSpPr/>
          <p:nvPr/>
        </p:nvSpPr>
        <p:spPr>
          <a:xfrm>
            <a:off x="121921" y="4630165"/>
            <a:ext cx="332738" cy="2509520"/>
          </a:xfrm>
          <a:prstGeom prst="rect">
            <a:avLst/>
          </a:prstGeom>
          <a:solidFill>
            <a:srgbClr val="2A5082"/>
          </a:solidFill>
          <a:ln>
            <a:solidFill>
              <a:srgbClr val="2A5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429701"/>
      </p:ext>
    </p:extLst>
  </p:cSld>
  <p:clrMapOvr>
    <a:masterClrMapping/>
  </p:clrMapOvr>
</p:sld>
</file>

<file path=ppt/theme/theme1.xml><?xml version="1.0" encoding="utf-8"?>
<a:theme xmlns:a="http://schemas.openxmlformats.org/drawingml/2006/main" name="굿슬라이드">
  <a:themeElements>
    <a:clrScheme name="El01">
      <a:dk1>
        <a:sysClr val="windowText" lastClr="000000"/>
      </a:dk1>
      <a:lt1>
        <a:sysClr val="window" lastClr="FFFFFF"/>
      </a:lt1>
      <a:dk2>
        <a:srgbClr val="505566"/>
      </a:dk2>
      <a:lt2>
        <a:srgbClr val="FF526B"/>
      </a:lt2>
      <a:accent1>
        <a:srgbClr val="006AD9"/>
      </a:accent1>
      <a:accent2>
        <a:srgbClr val="00ADE1"/>
      </a:accent2>
      <a:accent3>
        <a:srgbClr val="00A88A"/>
      </a:accent3>
      <a:accent4>
        <a:srgbClr val="C7AA9D"/>
      </a:accent4>
      <a:accent5>
        <a:srgbClr val="FFC000"/>
      </a:accent5>
      <a:accent6>
        <a:srgbClr val="FF5A00"/>
      </a:accent6>
      <a:hlink>
        <a:srgbClr val="0563C1"/>
      </a:hlink>
      <a:folHlink>
        <a:srgbClr val="954F72"/>
      </a:folHlink>
    </a:clrScheme>
    <a:fontScheme name="El">
      <a:majorFont>
        <a:latin typeface="Century Gothic"/>
        <a:ea typeface="KoPub돋움체 Bold"/>
        <a:cs typeface=""/>
      </a:majorFont>
      <a:minorFont>
        <a:latin typeface="Bookman Old Style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6295</TotalTime>
  <Words>1111</Words>
  <Application>Microsoft Office PowerPoint</Application>
  <PresentationFormat>사용자 지정</PresentationFormat>
  <Paragraphs>234</Paragraphs>
  <Slides>31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KoPub돋움체 Medium</vt:lpstr>
      <vt:lpstr>나눔스퀘어</vt:lpstr>
      <vt:lpstr>아리따-돋움(TTF)-SemiBold</vt:lpstr>
      <vt:lpstr>나눔스퀘어 Bold</vt:lpstr>
      <vt:lpstr>Wingdings</vt:lpstr>
      <vt:lpstr>Times New Roman</vt:lpstr>
      <vt:lpstr>Bookman Old Style</vt:lpstr>
      <vt:lpstr>Arial</vt:lpstr>
      <vt:lpstr>Century Gothic</vt:lpstr>
      <vt:lpstr>함초롬바탕</vt:lpstr>
      <vt:lpstr>나눔스퀘어 ExtraBold</vt:lpstr>
      <vt:lpstr>아리따-돋움(TTF)-Light</vt:lpstr>
      <vt:lpstr>굿슬라이드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kkamgic2</dc:creator>
  <cp:lastModifiedBy>User</cp:lastModifiedBy>
  <cp:revision>367</cp:revision>
  <dcterms:created xsi:type="dcterms:W3CDTF">2017-05-09T05:26:30Z</dcterms:created>
  <dcterms:modified xsi:type="dcterms:W3CDTF">2020-09-24T08:53:04Z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D:\2017년09월-바탕화면\설명회 템플릿(A4).pptx</vt:lpwstr>
  </property>
</Properties>
</file>